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0" r:id="rId2"/>
    <p:sldId id="292" r:id="rId3"/>
    <p:sldId id="314" r:id="rId4"/>
    <p:sldId id="316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44" r:id="rId25"/>
  </p:sldIdLst>
  <p:sldSz cx="9144000" cy="5143500" type="screen16x9"/>
  <p:notesSz cx="9144000" cy="6858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刘娟" initials="刘娟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66CC"/>
    <a:srgbClr val="2A66A2"/>
    <a:srgbClr val="013365"/>
    <a:srgbClr val="0060C0"/>
    <a:srgbClr val="33CC33"/>
    <a:srgbClr val="00CC00"/>
    <a:srgbClr val="336699"/>
    <a:srgbClr val="0B3E5B"/>
    <a:srgbClr val="0042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中度样式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3F81C-4F5D-4EB1-8CBF-998E6ACC39D1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177B65-DD0D-4673-B6B7-FCCBF079FD9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57595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D7B4E6-BC78-4C16-9FF8-F085E1455DCA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CA574-842D-4A19-AE6D-8A4F2D48A8E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8845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CA574-842D-4A19-AE6D-8A4F2D48A8E8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66832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65196"/>
            <a:ext cx="9144000" cy="17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组合 7"/>
          <p:cNvGrpSpPr/>
          <p:nvPr userDrawn="1"/>
        </p:nvGrpSpPr>
        <p:grpSpPr>
          <a:xfrm>
            <a:off x="0" y="126637"/>
            <a:ext cx="2845152" cy="601470"/>
            <a:chOff x="0" y="126637"/>
            <a:chExt cx="2845152" cy="60147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9502"/>
              <a:ext cx="2620440" cy="3621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直角三角形 9"/>
            <p:cNvSpPr/>
            <p:nvPr/>
          </p:nvSpPr>
          <p:spPr>
            <a:xfrm rot="15884723">
              <a:off x="2268905" y="151859"/>
              <a:ext cx="601470" cy="551025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2014/5/21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965196"/>
            <a:ext cx="9144000" cy="173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29.jpeg"/><Relationship Id="rId4" Type="http://schemas.openxmlformats.org/officeDocument/2006/relationships/image" Target="../media/image28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A%D0%BE%D0%BC%D0%BF%D1%8C%D1%8E%D1%82%D0%B5%D1%80" TargetMode="External"/><Relationship Id="rId2" Type="http://schemas.openxmlformats.org/officeDocument/2006/relationships/hyperlink" Target="http://ru.wikipedia.org/wiki/%D0%9C%D0%B8%D0%BA%D1%80%D0%BE%D1%8D%D0%BB%D0%B5%D0%BA%D1%82%D1%80%D0%BE%D0%BD%D0%B8%D0%BA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1.jpeg"/><Relationship Id="rId4" Type="http://schemas.openxmlformats.org/officeDocument/2006/relationships/hyperlink" Target="http://ru.wikipedia.org/wiki/%D0%98%D0%BD%D1%82%D0%B5%D0%B3%D1%80%D0%B0%D0%BB%D1%8C%D0%BD%D0%B0%D1%8F_%D1%81%D1%85%D0%B5%D0%BC%D0%B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8591" y="1635646"/>
            <a:ext cx="8015411" cy="1263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707654"/>
            <a:ext cx="78268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 err="1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Unismart</a:t>
            </a:r>
            <a:r>
              <a:rPr lang="en-US" altLang="zh-CN" sz="3600" b="1" dirty="0" smtClean="0">
                <a:solidFill>
                  <a:schemeClr val="bg1"/>
                </a:solidFill>
                <a:latin typeface="Calibri"/>
                <a:ea typeface="Arial Unicode MS" pitchFamily="34" charset="-122"/>
                <a:cs typeface="Arial Unicode MS" pitchFamily="34" charset="-122"/>
              </a:rPr>
              <a:t>®</a:t>
            </a:r>
            <a:r>
              <a:rPr lang="en-US" altLang="zh-CN" sz="3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– </a:t>
            </a:r>
            <a:r>
              <a:rPr lang="ru-RU" altLang="zh-CN" sz="3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решение для восстановления чипов</a:t>
            </a:r>
            <a:r>
              <a:rPr lang="en-US" altLang="zh-CN" sz="3600" b="1" dirty="0" smtClean="0">
                <a:solidFill>
                  <a:schemeClr val="bg1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 </a:t>
            </a:r>
            <a:endParaRPr lang="zh-CN" altLang="en-US" sz="2800" b="1" dirty="0">
              <a:solidFill>
                <a:schemeClr val="bg1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95736" y="4970126"/>
            <a:ext cx="363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3345835"/>
            <a:ext cx="5004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800" dirty="0" smtClean="0"/>
              <a:t>Ваш помощник в восстановлении картриджей</a:t>
            </a:r>
            <a:endParaRPr lang="zh-CN" altLang="en-US" sz="2800" dirty="0"/>
          </a:p>
        </p:txBody>
      </p:sp>
      <p:pic>
        <p:nvPicPr>
          <p:cNvPr id="7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8271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4644008" y="987575"/>
            <a:ext cx="3995937" cy="456284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</a:rPr>
              <a:t>3. </a:t>
            </a:r>
            <a:r>
              <a:rPr lang="ru-RU" altLang="zh-CN" sz="2000" b="1" dirty="0" smtClean="0">
                <a:solidFill>
                  <a:schemeClr val="bg1"/>
                </a:solidFill>
              </a:rPr>
              <a:t>Не требуется снимать чип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1042628"/>
            <a:ext cx="4430653" cy="700841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ru-RU" altLang="zh-CN" sz="2000" b="1" dirty="0" smtClean="0">
                <a:solidFill>
                  <a:srgbClr val="2A66A2"/>
                </a:solidFill>
              </a:rPr>
              <a:t>Если чип подключен неправильно</a:t>
            </a:r>
            <a:r>
              <a:rPr lang="en-US" altLang="zh-CN" sz="2000" b="1" dirty="0" smtClean="0">
                <a:solidFill>
                  <a:srgbClr val="2A66A2"/>
                </a:solidFill>
              </a:rPr>
              <a:t>, </a:t>
            </a:r>
            <a:r>
              <a:rPr lang="en-US" altLang="zh-CN" sz="2000" b="1" dirty="0" err="1" smtClean="0">
                <a:solidFill>
                  <a:srgbClr val="2A66A2"/>
                </a:solidFill>
              </a:rPr>
              <a:t>Unismart</a:t>
            </a:r>
            <a:r>
              <a:rPr lang="ru-RU" altLang="zh-CN" sz="2000" b="1" dirty="0" smtClean="0">
                <a:solidFill>
                  <a:srgbClr val="2A66A2"/>
                </a:solidFill>
              </a:rPr>
              <a:t> </a:t>
            </a:r>
            <a:r>
              <a:rPr lang="ru-RU" altLang="zh-CN" sz="2000" b="1" dirty="0" smtClean="0">
                <a:solidFill>
                  <a:srgbClr val="2A66A2"/>
                </a:solidFill>
                <a:latin typeface="Calibri"/>
              </a:rPr>
              <a:t>®</a:t>
            </a:r>
            <a:r>
              <a:rPr lang="ru-RU" altLang="zh-CN" sz="2000" b="1" dirty="0" smtClean="0">
                <a:solidFill>
                  <a:srgbClr val="2A66A2"/>
                </a:solidFill>
              </a:rPr>
              <a:t> проинформирует об этом</a:t>
            </a:r>
            <a:endParaRPr lang="en-US" altLang="zh-CN" sz="2000" b="1" dirty="0">
              <a:solidFill>
                <a:srgbClr val="2A66A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6016" y="3363838"/>
            <a:ext cx="42839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dirty="0" smtClean="0">
                <a:solidFill>
                  <a:schemeClr val="bg1">
                    <a:lumMod val="50000"/>
                  </a:schemeClr>
                </a:solidFill>
              </a:rPr>
              <a:t>Не надо тратить время для того, чтобы снять использованный чип и установить на место восстановленный</a:t>
            </a:r>
            <a:r>
              <a:rPr lang="en-US" altLang="zh-CN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  <a:p>
            <a:r>
              <a:rPr lang="ru-RU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Просто восстановите чип не вынимая его из картриджа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en-US" altLang="zh-CN" sz="2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zh-CN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58" y="1753770"/>
            <a:ext cx="3409635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8" descr="Red light message.jpg"/>
          <p:cNvPicPr>
            <a:picLocks noChangeAspect="1"/>
          </p:cNvPicPr>
          <p:nvPr/>
        </p:nvPicPr>
        <p:blipFill rotWithShape="1">
          <a:blip r:embed="rId3" cstate="print"/>
          <a:srcRect l="15917" r="8333"/>
          <a:stretch/>
        </p:blipFill>
        <p:spPr>
          <a:xfrm>
            <a:off x="539552" y="2056675"/>
            <a:ext cx="2102328" cy="14500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TextBox 15"/>
          <p:cNvSpPr txBox="1"/>
          <p:nvPr/>
        </p:nvSpPr>
        <p:spPr>
          <a:xfrm>
            <a:off x="539552" y="3510793"/>
            <a:ext cx="21633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1400" i="1" dirty="0" smtClean="0">
                <a:solidFill>
                  <a:srgbClr val="C00000"/>
                </a:solidFill>
              </a:rPr>
              <a:t>Красный свет </a:t>
            </a:r>
            <a:r>
              <a:rPr lang="en-US" altLang="zh-CN" sz="1400" i="1" dirty="0" smtClean="0">
                <a:solidFill>
                  <a:srgbClr val="C00000"/>
                </a:solidFill>
              </a:rPr>
              <a:t>LED </a:t>
            </a:r>
            <a:r>
              <a:rPr lang="ru-RU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индикатора и сообщение</a:t>
            </a:r>
            <a:r>
              <a:rPr lang="en-US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en-US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Comm. </a:t>
            </a:r>
            <a:r>
              <a:rPr lang="en-US" altLang="zh-CN" sz="1400" i="1" dirty="0">
                <a:solidFill>
                  <a:schemeClr val="bg1">
                    <a:lumMod val="50000"/>
                  </a:schemeClr>
                </a:solidFill>
              </a:rPr>
              <a:t>fail”! </a:t>
            </a:r>
            <a:r>
              <a:rPr lang="en-US" altLang="zh-CN" sz="1400" i="1" dirty="0" err="1" smtClean="0">
                <a:solidFill>
                  <a:schemeClr val="bg1">
                    <a:lumMod val="50000"/>
                  </a:schemeClr>
                </a:solidFill>
              </a:rPr>
              <a:t>Unismart</a:t>
            </a:r>
            <a:r>
              <a:rPr lang="en-US" altLang="zh-CN" sz="1400" i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®</a:t>
            </a:r>
            <a:r>
              <a:rPr lang="en-US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бережёт вас от ошибок</a:t>
            </a:r>
            <a:r>
              <a:rPr lang="en-US" altLang="zh-CN" sz="1400" i="1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en-US" altLang="zh-CN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4644008" y="987574"/>
            <a:ext cx="0" cy="3600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594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418348" y="771550"/>
            <a:ext cx="3725652" cy="34289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</a:rPr>
              <a:t>4. </a:t>
            </a:r>
            <a:r>
              <a:rPr lang="ru-RU" altLang="zh-CN" sz="2000" b="1" dirty="0" smtClean="0">
                <a:solidFill>
                  <a:schemeClr val="bg1"/>
                </a:solidFill>
              </a:rPr>
              <a:t>Прост в использовании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0724" y="987574"/>
            <a:ext cx="619268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1.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Подсоедините требуемую насадку</a:t>
            </a:r>
            <a:endParaRPr lang="en-US" altLang="zh-CN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2.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Выберите в меню модель чипа</a:t>
            </a:r>
            <a:endParaRPr lang="en-US" altLang="zh-CN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3.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Выберите 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OEM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чип или совместимый</a:t>
            </a:r>
            <a:endParaRPr lang="en-US" altLang="zh-CN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4.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Выберите 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сбросить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или 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 “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программировать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</a:p>
          <a:p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5.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Подключите насадку к  чипу</a:t>
            </a:r>
            <a:endParaRPr lang="en-US" altLang="zh-CN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6.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Нажмите кнопку 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“Ok”  </a:t>
            </a:r>
          </a:p>
          <a:p>
            <a:endParaRPr lang="en-US" altLang="zh-CN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Рисунок 10" descr="Push button.jpg"/>
          <p:cNvPicPr>
            <a:picLocks noChangeAspect="1"/>
          </p:cNvPicPr>
          <p:nvPr/>
        </p:nvPicPr>
        <p:blipFill rotWithShape="1">
          <a:blip r:embed="rId2" cstate="print"/>
          <a:srcRect l="3975" r="10978" b="10606"/>
          <a:stretch/>
        </p:blipFill>
        <p:spPr>
          <a:xfrm>
            <a:off x="2743200" y="3651871"/>
            <a:ext cx="1744910" cy="911740"/>
          </a:xfrm>
          <a:prstGeom prst="rect">
            <a:avLst/>
          </a:prstGeom>
        </p:spPr>
      </p:pic>
      <p:sp>
        <p:nvSpPr>
          <p:cNvPr id="17" name="Стрелка вправо 11"/>
          <p:cNvSpPr/>
          <p:nvPr/>
        </p:nvSpPr>
        <p:spPr>
          <a:xfrm rot="2789331">
            <a:off x="2782181" y="3298242"/>
            <a:ext cx="837941" cy="303087"/>
          </a:xfrm>
          <a:prstGeom prst="rightArrow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9749" y="3240172"/>
            <a:ext cx="20531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chemeClr val="accent6">
                    <a:lumMod val="75000"/>
                  </a:schemeClr>
                </a:solidFill>
              </a:rPr>
              <a:t>6</a:t>
            </a:r>
            <a:r>
              <a:rPr lang="en-US" altLang="zh-CN" sz="3200" b="1" dirty="0" smtClean="0"/>
              <a:t> </a:t>
            </a:r>
            <a:r>
              <a:rPr lang="ru-RU" altLang="zh-CN" sz="3200" b="1" dirty="0" smtClean="0"/>
              <a:t>шагов</a:t>
            </a:r>
            <a:r>
              <a:rPr lang="en-US" altLang="zh-CN" sz="3200" b="1" dirty="0" smtClean="0"/>
              <a:t> </a:t>
            </a:r>
          </a:p>
          <a:p>
            <a:r>
              <a:rPr lang="en-US" altLang="zh-CN" sz="4000" b="1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en-US" altLang="zh-CN" sz="3200" b="1" dirty="0" smtClean="0"/>
              <a:t> </a:t>
            </a:r>
            <a:r>
              <a:rPr lang="ru-RU" altLang="zh-CN" sz="3200" b="1" dirty="0" smtClean="0"/>
              <a:t>секунды</a:t>
            </a:r>
            <a:endParaRPr lang="zh-CN" altLang="en-US" sz="3200" b="1" dirty="0"/>
          </a:p>
        </p:txBody>
      </p:sp>
      <p:pic>
        <p:nvPicPr>
          <p:cNvPr id="2055" name="Picture 7" descr="http://www.magicmembers.com/wp-content/uploads/2013/10/easy-to-use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698" y="2067695"/>
            <a:ext cx="2736302" cy="136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123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514271" y="807123"/>
            <a:ext cx="5652120" cy="5769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zh-CN" sz="2000" b="1" dirty="0" smtClean="0">
                <a:solidFill>
                  <a:srgbClr val="2A66A2"/>
                </a:solidFill>
              </a:rPr>
              <a:t>    </a:t>
            </a:r>
            <a:r>
              <a:rPr lang="en-US" altLang="zh-CN" sz="2000" b="1" dirty="0" err="1" smtClean="0">
                <a:solidFill>
                  <a:srgbClr val="2A66A2"/>
                </a:solidFill>
              </a:rPr>
              <a:t>Unismart</a:t>
            </a:r>
            <a:r>
              <a:rPr lang="en-US" altLang="zh-CN" sz="2000" b="1" dirty="0" smtClean="0">
                <a:solidFill>
                  <a:srgbClr val="2A66A2"/>
                </a:solidFill>
                <a:latin typeface="Calibri"/>
              </a:rPr>
              <a:t>®</a:t>
            </a:r>
            <a:r>
              <a:rPr lang="en-US" altLang="zh-CN" sz="2000" b="1" dirty="0" smtClean="0">
                <a:solidFill>
                  <a:srgbClr val="2A66A2"/>
                </a:solidFill>
              </a:rPr>
              <a:t> </a:t>
            </a:r>
            <a:r>
              <a:rPr lang="ru-RU" altLang="zh-CN" sz="2000" b="1" dirty="0" smtClean="0">
                <a:solidFill>
                  <a:srgbClr val="2A66A2"/>
                </a:solidFill>
              </a:rPr>
              <a:t> проинформирует вас о результатах</a:t>
            </a:r>
            <a:endParaRPr lang="en-US" altLang="zh-CN" sz="2000" b="1" dirty="0">
              <a:solidFill>
                <a:srgbClr val="2A66A2"/>
              </a:solidFill>
            </a:endParaRPr>
          </a:p>
        </p:txBody>
      </p:sp>
      <p:pic>
        <p:nvPicPr>
          <p:cNvPr id="12" name="Рисунок 11" descr="Program is 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707654"/>
            <a:ext cx="1934042" cy="1562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0" descr="Reset is 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139702"/>
            <a:ext cx="2475660" cy="21815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450557" y="1707654"/>
            <a:ext cx="3491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Зелёный цвет 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LED </a:t>
            </a:r>
            <a:r>
              <a:rPr lang="ru-RU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индикатора и сообщение на экране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  <a:p>
            <a:pPr algn="ctr"/>
            <a:endParaRPr lang="en-US" altLang="zh-CN" sz="2400" b="1" dirty="0" smtClean="0">
              <a:solidFill>
                <a:srgbClr val="353AF5"/>
              </a:solidFill>
            </a:endParaRPr>
          </a:p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Программирование 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OK”  </a:t>
            </a:r>
          </a:p>
          <a:p>
            <a:pPr algn="ctr"/>
            <a:r>
              <a:rPr lang="ru-RU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или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Сброс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 OK”! 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4788024" y="1491630"/>
            <a:ext cx="0" cy="3096344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238175" y="807554"/>
            <a:ext cx="3456384" cy="36004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5. </a:t>
            </a:r>
            <a:r>
              <a:rPr lang="ru-RU" altLang="zh-CN" dirty="0" smtClean="0"/>
              <a:t>Понятные результаты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854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2699792" y="627534"/>
            <a:ext cx="5508104" cy="34289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400" b="1" dirty="0" err="1" smtClean="0">
                <a:solidFill>
                  <a:srgbClr val="2A66A2"/>
                </a:solidFill>
              </a:rPr>
              <a:t>Unismart</a:t>
            </a:r>
            <a:r>
              <a:rPr lang="en-US" altLang="zh-CN" sz="2400" b="1" dirty="0" smtClean="0">
                <a:solidFill>
                  <a:srgbClr val="2A66A2"/>
                </a:solidFill>
                <a:latin typeface="Calibri"/>
              </a:rPr>
              <a:t>®</a:t>
            </a:r>
            <a:r>
              <a:rPr lang="en-US" altLang="zh-CN" sz="2400" b="1" dirty="0" smtClean="0">
                <a:solidFill>
                  <a:srgbClr val="2A66A2"/>
                </a:solidFill>
              </a:rPr>
              <a:t> </a:t>
            </a:r>
            <a:r>
              <a:rPr lang="ru-RU" altLang="zh-CN" sz="2400" b="1" dirty="0" smtClean="0">
                <a:solidFill>
                  <a:srgbClr val="2A66A2"/>
                </a:solidFill>
              </a:rPr>
              <a:t>проинформирует и в случае неудачи</a:t>
            </a:r>
            <a:endParaRPr lang="en-US" altLang="zh-CN" sz="2400" b="1" dirty="0">
              <a:solidFill>
                <a:srgbClr val="2A66A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851670"/>
            <a:ext cx="2748206" cy="2193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827584" y="1923678"/>
            <a:ext cx="3779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В чём причины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</a:p>
          <a:p>
            <a:endParaRPr lang="en-US" altLang="zh-CN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Какое может быть решение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?</a:t>
            </a:r>
            <a:endParaRPr lang="en-US" altLang="zh-CN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直接连接符 5"/>
          <p:cNvCxnSpPr/>
          <p:nvPr/>
        </p:nvCxnSpPr>
        <p:spPr>
          <a:xfrm flipH="1">
            <a:off x="5415348" y="1635646"/>
            <a:ext cx="20748" cy="295232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081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699542"/>
            <a:ext cx="89644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altLang="zh-CN" sz="2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altLang="zh-CN" i="1" dirty="0" smtClean="0">
                <a:solidFill>
                  <a:schemeClr val="bg1">
                    <a:lumMod val="50000"/>
                  </a:schemeClr>
                </a:solidFill>
              </a:rPr>
              <a:t>К сожалению, значительная часть ОЕМ чипов не может быть восстановлена в </a:t>
            </a:r>
            <a:r>
              <a:rPr lang="ru-RU" altLang="zh-CN" i="1" dirty="0" smtClean="0">
                <a:solidFill>
                  <a:schemeClr val="bg1">
                    <a:lumMod val="50000"/>
                  </a:schemeClr>
                </a:solidFill>
              </a:rPr>
              <a:t>следствии </a:t>
            </a:r>
            <a:r>
              <a:rPr lang="ru-RU" altLang="zh-CN" i="1" dirty="0" smtClean="0">
                <a:solidFill>
                  <a:schemeClr val="bg1">
                    <a:lumMod val="50000"/>
                  </a:schemeClr>
                </a:solidFill>
              </a:rPr>
              <a:t>существующих технологических барьеров и повреждения чипов после их использования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altLang="zh-CN" i="1" dirty="0" smtClean="0">
                <a:solidFill>
                  <a:schemeClr val="bg1">
                    <a:lumMod val="50000"/>
                  </a:schemeClr>
                </a:solidFill>
              </a:rPr>
              <a:t>Многократное использования совместимых чипов также ограничено</a:t>
            </a:r>
            <a:r>
              <a:rPr lang="en-US" altLang="zh-CN" i="1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endParaRPr lang="en-US" altLang="zh-CN" sz="2800" b="1" dirty="0" smtClean="0">
              <a:solidFill>
                <a:srgbClr val="000000"/>
              </a:solidFill>
            </a:endParaRPr>
          </a:p>
          <a:p>
            <a:r>
              <a:rPr lang="en-US" altLang="zh-CN" sz="2800" b="1" dirty="0" smtClean="0">
                <a:solidFill>
                  <a:srgbClr val="070A8F"/>
                </a:solidFill>
              </a:rPr>
              <a:t>               </a:t>
            </a:r>
            <a:r>
              <a:rPr lang="ru-RU" altLang="zh-CN" sz="2800" b="1" dirty="0" smtClean="0">
                <a:solidFill>
                  <a:srgbClr val="070A8F"/>
                </a:solidFill>
              </a:rPr>
              <a:t>Но не стоит расстраиваться</a:t>
            </a:r>
            <a:r>
              <a:rPr lang="en-US" altLang="zh-CN" sz="2800" b="1" dirty="0" smtClean="0">
                <a:solidFill>
                  <a:srgbClr val="070A8F"/>
                </a:solidFill>
              </a:rPr>
              <a:t>!</a:t>
            </a:r>
          </a:p>
          <a:p>
            <a:endParaRPr lang="en-US" altLang="zh-CN" sz="2800" b="1" dirty="0" smtClean="0">
              <a:solidFill>
                <a:srgbClr val="070A8F"/>
              </a:solidFill>
            </a:endParaRPr>
          </a:p>
          <a:p>
            <a:r>
              <a:rPr lang="en-US" altLang="zh-CN" sz="2800" b="1" dirty="0">
                <a:solidFill>
                  <a:srgbClr val="070A8F"/>
                </a:solidFill>
              </a:rPr>
              <a:t> </a:t>
            </a:r>
            <a:r>
              <a:rPr lang="en-US" altLang="zh-CN" sz="2800" b="1" dirty="0" smtClean="0">
                <a:solidFill>
                  <a:srgbClr val="070A8F"/>
                </a:solidFill>
              </a:rPr>
              <a:t>      </a:t>
            </a:r>
            <a:r>
              <a:rPr lang="ru-RU" altLang="zh-CN" sz="2800" b="1" dirty="0" smtClean="0">
                <a:solidFill>
                  <a:srgbClr val="070A8F"/>
                </a:solidFill>
              </a:rPr>
              <a:t>Просто используйте  чипы </a:t>
            </a:r>
            <a:r>
              <a:rPr lang="en-US" altLang="zh-CN" sz="2800" b="1" dirty="0" err="1" smtClean="0">
                <a:solidFill>
                  <a:srgbClr val="070A8F"/>
                </a:solidFill>
              </a:rPr>
              <a:t>Unismart</a:t>
            </a:r>
            <a:r>
              <a:rPr lang="en-US" altLang="zh-CN" sz="2800" b="1" dirty="0" smtClean="0">
                <a:solidFill>
                  <a:srgbClr val="070A8F"/>
                </a:solidFill>
                <a:latin typeface="Calibri"/>
              </a:rPr>
              <a:t>®</a:t>
            </a:r>
            <a:r>
              <a:rPr lang="en-US" altLang="zh-CN" sz="2800" b="1" dirty="0" smtClean="0">
                <a:solidFill>
                  <a:srgbClr val="070A8F"/>
                </a:solidFill>
              </a:rPr>
              <a:t>!</a:t>
            </a:r>
            <a:endParaRPr lang="en-US" altLang="zh-CN" sz="2800" b="1" dirty="0">
              <a:solidFill>
                <a:srgbClr val="070A8F"/>
              </a:solidFill>
            </a:endParaRPr>
          </a:p>
        </p:txBody>
      </p:sp>
      <p:pic>
        <p:nvPicPr>
          <p:cNvPr id="5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I\AppData\Local\Microsoft\Windows\Temporary Internet Files\Content.IE5\81031C5R\MP900442417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2139702"/>
            <a:ext cx="1795450" cy="2709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5913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28185" y="2037942"/>
            <a:ext cx="2479585" cy="1668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1520" y="987574"/>
            <a:ext cx="54726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Чипы </a:t>
            </a:r>
            <a:r>
              <a:rPr lang="en-US" altLang="zh-CN" sz="2000" spc="-100" dirty="0" err="1" smtClean="0">
                <a:solidFill>
                  <a:schemeClr val="bg1">
                    <a:lumMod val="50000"/>
                  </a:schemeClr>
                </a:solidFill>
              </a:rPr>
              <a:t>Unismart</a:t>
            </a:r>
            <a:r>
              <a:rPr lang="en-US" altLang="zh-CN" sz="2000" spc="-1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®</a:t>
            </a:r>
            <a:r>
              <a:rPr lang="en-US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содержат программу управления (внутреннюю операционную систему)</a:t>
            </a:r>
            <a:r>
              <a:rPr lang="en-US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; </a:t>
            </a:r>
            <a:r>
              <a:rPr lang="ru-RU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которая может быть запрограммирована под определённый чип с помощью устройства </a:t>
            </a:r>
            <a:r>
              <a:rPr lang="en-US" altLang="zh-CN" sz="2000" spc="-100" dirty="0" err="1" smtClean="0">
                <a:solidFill>
                  <a:schemeClr val="bg1">
                    <a:lumMod val="50000"/>
                  </a:schemeClr>
                </a:solidFill>
              </a:rPr>
              <a:t>Unismart</a:t>
            </a:r>
            <a:r>
              <a:rPr lang="en-US" altLang="zh-CN" sz="2000" spc="-1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®</a:t>
            </a:r>
            <a:r>
              <a:rPr lang="en-US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ru-RU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Всё что вам требуется подобрать </a:t>
            </a:r>
            <a:r>
              <a:rPr lang="en-US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ru-RU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болванку </a:t>
            </a:r>
            <a:r>
              <a:rPr lang="en-US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”</a:t>
            </a:r>
            <a:r>
              <a:rPr lang="ru-RU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 требуемого типа и запрограммировать её</a:t>
            </a:r>
            <a:r>
              <a:rPr lang="en-US" altLang="zh-CN" sz="2000" spc="-1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27584" y="3018894"/>
            <a:ext cx="639161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/>
              <a:t>Особенности</a:t>
            </a:r>
            <a:r>
              <a:rPr lang="en-US" altLang="zh-CN" sz="2000" b="1" dirty="0" smtClean="0"/>
              <a:t>:</a:t>
            </a:r>
          </a:p>
          <a:p>
            <a:pPr marL="342900" indent="-342900">
              <a:buAutoNum type="arabicParenR"/>
            </a:pPr>
            <a:r>
              <a:rPr lang="ru-RU" altLang="zh-CN" b="1" dirty="0" smtClean="0"/>
              <a:t>Пред. установлена  программа управления</a:t>
            </a:r>
            <a:endParaRPr lang="en-US" altLang="zh-CN" b="1" dirty="0" smtClean="0"/>
          </a:p>
          <a:p>
            <a:pPr marL="342900" indent="-342900">
              <a:buAutoNum type="arabicParenR"/>
            </a:pPr>
            <a:r>
              <a:rPr lang="ru-RU" altLang="zh-CN" b="1" dirty="0" smtClean="0"/>
              <a:t>Возможно многократное программирование чипов</a:t>
            </a:r>
            <a:endParaRPr lang="en-US" altLang="zh-CN" b="1" dirty="0" smtClean="0"/>
          </a:p>
          <a:p>
            <a:pPr marL="342900" indent="-342900">
              <a:buAutoNum type="arabicParenR"/>
            </a:pPr>
            <a:r>
              <a:rPr lang="ru-RU" altLang="zh-CN" b="1" dirty="0" smtClean="0">
                <a:solidFill>
                  <a:srgbClr val="FF0000"/>
                </a:solidFill>
              </a:rPr>
              <a:t>Чипы универсальные 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marL="342900" indent="-342900">
              <a:buAutoNum type="arabicParenR"/>
            </a:pPr>
            <a:r>
              <a:rPr lang="ru-RU" altLang="zh-CN" b="1" dirty="0" smtClean="0">
                <a:solidFill>
                  <a:srgbClr val="FF0000"/>
                </a:solidFill>
              </a:rPr>
              <a:t>Возможно </a:t>
            </a:r>
            <a:r>
              <a:rPr lang="ru-RU" altLang="zh-CN" b="1" dirty="0" smtClean="0">
                <a:solidFill>
                  <a:srgbClr val="FF0000"/>
                </a:solidFill>
              </a:rPr>
              <a:t>конвертирование  </a:t>
            </a:r>
            <a:r>
              <a:rPr lang="ru-RU" altLang="zh-CN" b="1" dirty="0" smtClean="0">
                <a:solidFill>
                  <a:srgbClr val="FF0000"/>
                </a:solidFill>
              </a:rPr>
              <a:t>не только моделей но </a:t>
            </a:r>
            <a:r>
              <a:rPr lang="ru-RU" altLang="zh-CN" b="1" dirty="0" smtClean="0">
                <a:solidFill>
                  <a:srgbClr val="FF0000"/>
                </a:solidFill>
              </a:rPr>
              <a:t>версий </a:t>
            </a:r>
            <a:endParaRPr lang="en-US" altLang="zh-CN" b="1" dirty="0" smtClean="0"/>
          </a:p>
        </p:txBody>
      </p:sp>
      <p:pic>
        <p:nvPicPr>
          <p:cNvPr id="6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6228184" y="1059582"/>
            <a:ext cx="2915816" cy="342899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zh-CN" sz="2000" b="1" dirty="0" smtClean="0">
                <a:solidFill>
                  <a:schemeClr val="bg1"/>
                </a:solidFill>
              </a:rPr>
              <a:t>Чипы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Unismart</a:t>
            </a:r>
            <a:r>
              <a:rPr lang="en-US" altLang="zh-CN" sz="2000" b="1" dirty="0" smtClean="0">
                <a:solidFill>
                  <a:schemeClr val="bg1"/>
                </a:solidFill>
                <a:latin typeface="Calibri"/>
              </a:rPr>
              <a:t>®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86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7" descr="Simply easy pro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93050"/>
            <a:ext cx="4716016" cy="2933426"/>
          </a:xfrm>
          <a:prstGeom prst="rect">
            <a:avLst/>
          </a:prstGeo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6228184" y="1221600"/>
            <a:ext cx="2915816" cy="342899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zh-CN" sz="2000" b="1" dirty="0" smtClean="0">
                <a:solidFill>
                  <a:schemeClr val="bg1"/>
                </a:solidFill>
              </a:rPr>
              <a:t>Чипы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Unismart</a:t>
            </a:r>
            <a:r>
              <a:rPr lang="en-US" altLang="zh-CN" sz="2000" b="1" dirty="0" smtClean="0">
                <a:solidFill>
                  <a:schemeClr val="bg1"/>
                </a:solidFill>
                <a:latin typeface="Calibri"/>
              </a:rPr>
              <a:t>®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4008" y="3184713"/>
            <a:ext cx="44845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Возможности </a:t>
            </a:r>
            <a:r>
              <a:rPr lang="en-US" altLang="zh-CN" sz="2400" b="1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Unismart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Calibri"/>
                <a:ea typeface="楷体_GB2312" pitchFamily="49" charset="-122"/>
                <a:cs typeface="Arial" pitchFamily="34" charset="0"/>
              </a:rPr>
              <a:t>®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 “</a:t>
            </a:r>
            <a:r>
              <a:rPr lang="ru-RU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растут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” </a:t>
            </a:r>
            <a:r>
              <a:rPr lang="ru-RU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вместе с рынком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!</a:t>
            </a:r>
          </a:p>
        </p:txBody>
      </p:sp>
      <p:pic>
        <p:nvPicPr>
          <p:cNvPr id="6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37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783" y="843558"/>
            <a:ext cx="892797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Система </a:t>
            </a:r>
            <a:r>
              <a:rPr lang="en-US" altLang="zh-CN" sz="2200" b="1" dirty="0" err="1" smtClean="0">
                <a:solidFill>
                  <a:schemeClr val="bg1">
                    <a:lumMod val="50000"/>
                  </a:schemeClr>
                </a:solidFill>
              </a:rPr>
              <a:t>Unismart</a:t>
            </a:r>
            <a:r>
              <a:rPr lang="en-US" altLang="zh-CN" sz="22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® </a:t>
            </a:r>
            <a:r>
              <a:rPr lang="ru-RU" altLang="zh-CN" sz="22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была разработана для вас! Для того, чтобы вы забыли о сложностях работы с чипами</a:t>
            </a:r>
            <a:r>
              <a:rPr lang="en-US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! </a:t>
            </a:r>
          </a:p>
          <a:p>
            <a:endParaRPr lang="en-US" altLang="zh-CN" sz="22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Система</a:t>
            </a:r>
            <a:r>
              <a:rPr lang="en-US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zh-CN" sz="2200" b="1" dirty="0" err="1" smtClean="0">
                <a:solidFill>
                  <a:schemeClr val="accent6">
                    <a:lumMod val="75000"/>
                  </a:schemeClr>
                </a:solidFill>
              </a:rPr>
              <a:t>Unismart</a:t>
            </a:r>
            <a:r>
              <a:rPr lang="en-US" altLang="zh-CN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®</a:t>
            </a:r>
            <a:r>
              <a:rPr lang="en-US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 = </a:t>
            </a:r>
            <a:r>
              <a:rPr lang="ru-RU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устройство</a:t>
            </a:r>
            <a:r>
              <a:rPr lang="en-US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 + </a:t>
            </a:r>
            <a:r>
              <a:rPr lang="ru-RU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насадки</a:t>
            </a:r>
            <a:r>
              <a:rPr lang="en-US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 “+” </a:t>
            </a:r>
            <a:r>
              <a:rPr lang="en-US" altLang="zh-CN" sz="2200" b="1" dirty="0" err="1" smtClean="0">
                <a:solidFill>
                  <a:schemeClr val="accent6">
                    <a:lumMod val="75000"/>
                  </a:schemeClr>
                </a:solidFill>
              </a:rPr>
              <a:t>Unismart</a:t>
            </a:r>
            <a:r>
              <a:rPr lang="en-US" altLang="zh-CN" sz="2200" b="1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®</a:t>
            </a:r>
            <a:r>
              <a:rPr lang="ru-RU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 чипы</a:t>
            </a:r>
            <a:r>
              <a:rPr lang="en-US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US" altLang="zh-CN" sz="22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01852" y="2848718"/>
            <a:ext cx="2042293" cy="134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995738"/>
            <a:ext cx="1296144" cy="87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 descr="Unismart heads gif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2924300"/>
            <a:ext cx="1440160" cy="1114874"/>
          </a:xfrm>
          <a:prstGeom prst="rect">
            <a:avLst/>
          </a:prstGeom>
        </p:spPr>
      </p:pic>
      <p:pic>
        <p:nvPicPr>
          <p:cNvPr id="4098" name="Picture 2" descr="http://ggcg.st/wp-content/uploads/2013/11/recycling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71750"/>
            <a:ext cx="1829946" cy="75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等于号 1"/>
          <p:cNvSpPr/>
          <p:nvPr/>
        </p:nvSpPr>
        <p:spPr>
          <a:xfrm>
            <a:off x="2268034" y="2924300"/>
            <a:ext cx="360040" cy="241834"/>
          </a:xfrm>
          <a:prstGeom prst="mathEqual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加号 2"/>
          <p:cNvSpPr/>
          <p:nvPr/>
        </p:nvSpPr>
        <p:spPr>
          <a:xfrm>
            <a:off x="4644145" y="3166134"/>
            <a:ext cx="414285" cy="46263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加号 3"/>
          <p:cNvSpPr/>
          <p:nvPr/>
        </p:nvSpPr>
        <p:spPr>
          <a:xfrm>
            <a:off x="6865160" y="3325888"/>
            <a:ext cx="360040" cy="356467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064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47874" y="355153"/>
            <a:ext cx="3779912" cy="702939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zh-CN" sz="2000" b="1" dirty="0" smtClean="0">
                <a:solidFill>
                  <a:schemeClr val="bg1"/>
                </a:solidFill>
              </a:rPr>
              <a:t>Поддержка </a:t>
            </a:r>
            <a:r>
              <a:rPr lang="en-US" altLang="zh-CN" sz="2000" b="1" dirty="0" err="1" smtClean="0">
                <a:solidFill>
                  <a:schemeClr val="bg1"/>
                </a:solidFill>
              </a:rPr>
              <a:t>Unismart</a:t>
            </a:r>
            <a:r>
              <a:rPr lang="en-US" altLang="zh-CN" sz="2000" b="1" dirty="0" smtClean="0">
                <a:solidFill>
                  <a:schemeClr val="bg1"/>
                </a:solidFill>
                <a:latin typeface="Calibri"/>
              </a:rPr>
              <a:t>®</a:t>
            </a:r>
            <a:endParaRPr lang="en-US" altLang="zh-CN" sz="20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</a:rPr>
              <a:t>Apex Microelectronics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9512" y="1203598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- Apex Microelectronics </a:t>
            </a:r>
            <a:r>
              <a:rPr lang="ru-RU" altLang="zh-CN" b="1" dirty="0" smtClean="0">
                <a:solidFill>
                  <a:schemeClr val="bg1">
                    <a:lumMod val="50000"/>
                  </a:schemeClr>
                </a:solidFill>
              </a:rPr>
              <a:t>– компания разработавшая </a:t>
            </a:r>
            <a:r>
              <a:rPr lang="en-US" altLang="zh-CN" b="1" dirty="0" err="1" smtClean="0">
                <a:solidFill>
                  <a:schemeClr val="bg1">
                    <a:lumMod val="50000"/>
                  </a:schemeClr>
                </a:solidFill>
              </a:rPr>
              <a:t>Unismart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®</a:t>
            </a:r>
            <a:r>
              <a:rPr lang="ru-RU" altLang="zh-CN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и осуществляющая поддержку проекта на постоянной основе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9512" y="2715766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Текущий объём производства</a:t>
            </a:r>
            <a:endParaRPr lang="en-US" altLang="zh-CN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512" y="3147814"/>
            <a:ext cx="459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Чипы для струйной печати 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 более </a:t>
            </a:r>
            <a:r>
              <a:rPr lang="en-US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18</a:t>
            </a:r>
            <a:r>
              <a:rPr lang="ru-RU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млн. шт.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месяц</a:t>
            </a:r>
            <a:endParaRPr lang="en-US" altLang="zh-CN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9422" y="1995686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altLang="zh-CN" b="1" dirty="0" smtClean="0">
                <a:solidFill>
                  <a:schemeClr val="bg1">
                    <a:lumMod val="50000"/>
                  </a:schemeClr>
                </a:solidFill>
              </a:rPr>
              <a:t>Согласно данным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IDC  – </a:t>
            </a:r>
            <a:r>
              <a:rPr lang="ru-RU" altLang="zh-CN" b="1" dirty="0" smtClean="0">
                <a:solidFill>
                  <a:schemeClr val="bg1">
                    <a:lumMod val="50000"/>
                  </a:schemeClr>
                </a:solidFill>
              </a:rPr>
              <a:t>компания основанная в 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2000</a:t>
            </a:r>
            <a:r>
              <a:rPr lang="ru-RU" altLang="zh-CN" b="1" dirty="0" smtClean="0">
                <a:solidFill>
                  <a:schemeClr val="bg1">
                    <a:lumMod val="50000"/>
                  </a:schemeClr>
                </a:solidFill>
              </a:rPr>
              <a:t> году, сегодня является мировым лидером в производстве чипов для картриджей</a:t>
            </a:r>
            <a:endParaRPr lang="en-US" altLang="zh-CN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122" name="Picture 2" descr="\\192.168.0.2\市场科内部共享\图库\公司类宣传图\图库图\CUP大图片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44568"/>
            <a:ext cx="2458604" cy="196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9512" y="3867894"/>
            <a:ext cx="4598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Чипы для лазерной печати 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 – 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 более </a:t>
            </a:r>
            <a:r>
              <a:rPr lang="ru-RU" altLang="zh-CN" sz="2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 млн.шт.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/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месяц</a:t>
            </a:r>
            <a:endParaRPr lang="en-US" altLang="zh-CN" sz="20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84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067944" y="267494"/>
            <a:ext cx="3474132" cy="534682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zh-CN" sz="2400" b="1" dirty="0" smtClean="0">
                <a:solidFill>
                  <a:schemeClr val="bg1"/>
                </a:solidFill>
              </a:rPr>
              <a:t>Поддержка 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Unismart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/>
              </a:rPr>
              <a:t>®</a:t>
            </a:r>
            <a:r>
              <a:rPr lang="en-US" altLang="zh-CN" sz="2400" b="1" dirty="0" smtClean="0">
                <a:solidFill>
                  <a:schemeClr val="bg1"/>
                </a:solidFill>
              </a:rPr>
              <a:t> support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87624" y="98757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В чём принципиальное отличие чипов от </a:t>
            </a:r>
            <a:r>
              <a:rPr lang="en-US" altLang="zh-CN" sz="2400" b="1" dirty="0" smtClean="0">
                <a:solidFill>
                  <a:schemeClr val="bg1">
                    <a:lumMod val="50000"/>
                  </a:schemeClr>
                </a:solidFill>
              </a:rPr>
              <a:t>Apex?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156363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b="1" dirty="0" smtClean="0">
                <a:solidFill>
                  <a:schemeClr val="bg1">
                    <a:lumMod val="50000"/>
                  </a:schemeClr>
                </a:solidFill>
              </a:rPr>
              <a:t>Большая часть чипов производиться с помощью </a:t>
            </a:r>
            <a:r>
              <a:rPr lang="en-US" altLang="zh-CN" sz="2400" b="1" dirty="0" smtClean="0"/>
              <a:t>SOC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b="1" dirty="0" smtClean="0">
                <a:solidFill>
                  <a:schemeClr val="bg1">
                    <a:lumMod val="50000"/>
                  </a:schemeClr>
                </a:solidFill>
              </a:rPr>
              <a:t>технологии</a:t>
            </a:r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2283718"/>
            <a:ext cx="61206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“</a:t>
            </a:r>
            <a:r>
              <a:rPr lang="en-US" b="1" dirty="0" smtClean="0"/>
              <a:t>System on chip”</a:t>
            </a:r>
            <a:r>
              <a:rPr lang="en-US" dirty="0" smtClean="0"/>
              <a:t> (</a:t>
            </a:r>
            <a:r>
              <a:rPr lang="en-US" b="1" dirty="0" err="1" smtClean="0"/>
              <a:t>SoC</a:t>
            </a:r>
            <a:r>
              <a:rPr lang="en-US" dirty="0" smtClean="0"/>
              <a:t> </a:t>
            </a:r>
            <a:r>
              <a:rPr lang="ru-RU" dirty="0" smtClean="0"/>
              <a:t>или</a:t>
            </a:r>
            <a:r>
              <a:rPr lang="en-US" dirty="0" smtClean="0"/>
              <a:t> </a:t>
            </a:r>
            <a:r>
              <a:rPr lang="en-US" b="1" dirty="0" smtClean="0"/>
              <a:t>SOC</a:t>
            </a:r>
            <a:r>
              <a:rPr lang="en-US" dirty="0" smtClean="0"/>
              <a:t>) </a:t>
            </a:r>
            <a:r>
              <a:rPr lang="ru-RU" dirty="0" smtClean="0"/>
              <a:t>в </a:t>
            </a:r>
            <a:r>
              <a:rPr lang="ru-RU" dirty="0" smtClean="0">
                <a:hlinkClick r:id="rId2" tooltip="Микроэлектроника"/>
              </a:rPr>
              <a:t>микроэлектронике</a:t>
            </a:r>
            <a:r>
              <a:rPr lang="ru-RU" dirty="0" smtClean="0"/>
              <a:t> — электронная схема, выполняющая функции целого устройства (например, </a:t>
            </a:r>
            <a:r>
              <a:rPr lang="ru-RU" dirty="0" smtClean="0">
                <a:hlinkClick r:id="rId3" tooltip="Компьютер"/>
              </a:rPr>
              <a:t>компьютера</a:t>
            </a:r>
            <a:r>
              <a:rPr lang="ru-RU" dirty="0" smtClean="0"/>
              <a:t>) и размещенная на одной </a:t>
            </a:r>
            <a:r>
              <a:rPr lang="ru-RU" dirty="0" smtClean="0">
                <a:hlinkClick r:id="rId4" tooltip="Интегральная схема"/>
              </a:rPr>
              <a:t>интегральной схеме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55776" y="3435846"/>
            <a:ext cx="4032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1600" b="1" i="1" dirty="0" smtClean="0"/>
              <a:t> Apex SOC </a:t>
            </a:r>
            <a:r>
              <a:rPr lang="ru-RU" altLang="zh-CN" sz="1600" b="1" i="1" dirty="0" smtClean="0"/>
              <a:t>технология – это</a:t>
            </a:r>
            <a:r>
              <a:rPr lang="en-US" altLang="zh-CN" sz="1600" b="1" i="1" dirty="0" smtClean="0"/>
              <a:t> </a:t>
            </a:r>
            <a:r>
              <a:rPr lang="en-US" altLang="zh-CN" sz="1600" b="1" i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altLang="zh-CN" sz="1600" b="1" i="1" dirty="0" smtClean="0">
                <a:solidFill>
                  <a:schemeClr val="accent6">
                    <a:lumMod val="75000"/>
                  </a:schemeClr>
                </a:solidFill>
              </a:rPr>
              <a:t>голова</a:t>
            </a:r>
            <a:r>
              <a:rPr lang="en-US" altLang="zh-CN" sz="1600" b="1" i="1" dirty="0" smtClean="0"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ru-RU" altLang="zh-CN" sz="1600" b="1" i="1" dirty="0" smtClean="0"/>
              <a:t>чипов </a:t>
            </a:r>
            <a:r>
              <a:rPr lang="en-US" altLang="zh-CN" sz="1600" b="1" i="1" dirty="0" smtClean="0"/>
              <a:t>Apex</a:t>
            </a:r>
            <a:r>
              <a:rPr lang="ru-RU" altLang="zh-CN" sz="1600" b="1" i="1" dirty="0" smtClean="0"/>
              <a:t>, позволяющая сохранять работоспособность даже после программного обновления </a:t>
            </a:r>
            <a:r>
              <a:rPr lang="en-US" altLang="zh-CN" sz="1600" b="1" i="1" dirty="0" smtClean="0"/>
              <a:t>“</a:t>
            </a:r>
            <a:r>
              <a:rPr lang="ru-RU" altLang="zh-CN" sz="1600" b="1" i="1" dirty="0" smtClean="0"/>
              <a:t>прошивки</a:t>
            </a:r>
            <a:r>
              <a:rPr lang="en-US" altLang="zh-CN" sz="1600" b="1" i="1" dirty="0" smtClean="0"/>
              <a:t>”</a:t>
            </a:r>
            <a:r>
              <a:rPr lang="ru-RU" altLang="zh-CN" sz="1600" b="1" i="1" dirty="0" smtClean="0"/>
              <a:t> принтера</a:t>
            </a:r>
            <a:r>
              <a:rPr lang="en-US" altLang="zh-CN" sz="1600" b="1" i="1" dirty="0" smtClean="0"/>
              <a:t>!  </a:t>
            </a:r>
          </a:p>
        </p:txBody>
      </p:sp>
      <p:pic>
        <p:nvPicPr>
          <p:cNvPr id="6146" name="Picture 2" descr="\\192.168.0.2\市场科内部共享\图库\公司类宣传图\420177_0929150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43758"/>
            <a:ext cx="2303823" cy="1524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92280" y="1779662"/>
            <a:ext cx="15420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 smtClean="0"/>
              <a:t>SOC</a:t>
            </a:r>
            <a:endParaRPr lang="zh-CN" altLang="en-US" sz="4800" b="1" dirty="0"/>
          </a:p>
        </p:txBody>
      </p:sp>
      <p:pic>
        <p:nvPicPr>
          <p:cNvPr id="12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186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63888" y="195486"/>
            <a:ext cx="40878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u="sng" dirty="0" smtClean="0"/>
              <a:t>Как   быстро  и эффективно обеспечить сервис   требуемыми  чипами</a:t>
            </a:r>
            <a:r>
              <a:rPr lang="en-US" altLang="zh-CN" sz="2000" u="sng" dirty="0" smtClean="0"/>
              <a:t>?</a:t>
            </a:r>
            <a:r>
              <a:rPr lang="ru-RU" altLang="zh-CN" sz="2000" u="sng" dirty="0" smtClean="0"/>
              <a:t> </a:t>
            </a:r>
            <a:r>
              <a:rPr lang="en-US" altLang="zh-CN" sz="2000" u="sng" dirty="0" smtClean="0"/>
              <a:t> </a:t>
            </a:r>
            <a:endParaRPr lang="zh-CN" altLang="en-US" sz="2000" b="1" u="sng" dirty="0"/>
          </a:p>
        </p:txBody>
      </p:sp>
      <p:sp>
        <p:nvSpPr>
          <p:cNvPr id="40" name="圆角矩形 39"/>
          <p:cNvSpPr/>
          <p:nvPr/>
        </p:nvSpPr>
        <p:spPr>
          <a:xfrm>
            <a:off x="179512" y="1059582"/>
            <a:ext cx="3096344" cy="664137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Постоянно хранить 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на складе  большой ассортимент чипов! </a:t>
            </a:r>
            <a:endParaRPr lang="en-US" altLang="zh-CN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580112" y="1419622"/>
            <a:ext cx="3083015" cy="7834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600" dirty="0" smtClean="0"/>
              <a:t>Возможно стоит восстанавливать  использованные чипы </a:t>
            </a:r>
            <a:r>
              <a:rPr lang="en-US" altLang="zh-CN" sz="1600" dirty="0" smtClean="0"/>
              <a:t>?!</a:t>
            </a:r>
            <a:endParaRPr lang="zh-CN" altLang="en-US" sz="1600" dirty="0"/>
          </a:p>
        </p:txBody>
      </p:sp>
      <p:pic>
        <p:nvPicPr>
          <p:cNvPr id="1030" name="Picture 6" descr="d:\我的文档\桌面\stock\2506-110301061003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99742"/>
            <a:ext cx="2570639" cy="192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979712" y="4011910"/>
            <a:ext cx="3113874" cy="493359"/>
          </a:xfrm>
          <a:prstGeom prst="roundRect">
            <a:avLst/>
          </a:prstGeom>
          <a:noFill/>
          <a:ln>
            <a:solidFill>
              <a:srgbClr val="0066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>
              <a:defRPr sz="1400" b="1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ru-RU" altLang="zh-CN" dirty="0" smtClean="0"/>
              <a:t>Что делать с невостребованными остатками на складе</a:t>
            </a:r>
            <a:r>
              <a:rPr lang="en-US" altLang="zh-CN" dirty="0" smtClean="0"/>
              <a:t>?</a:t>
            </a:r>
            <a:endParaRPr lang="zh-CN" altLang="en-US" dirty="0"/>
          </a:p>
        </p:txBody>
      </p:sp>
      <p:sp>
        <p:nvSpPr>
          <p:cNvPr id="15" name="圆角矩形 14"/>
          <p:cNvSpPr/>
          <p:nvPr/>
        </p:nvSpPr>
        <p:spPr>
          <a:xfrm>
            <a:off x="539552" y="2067694"/>
            <a:ext cx="3456384" cy="720080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Быстро размещать заказы у дистрибуторов и быстро привозить! 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899592" y="3147814"/>
            <a:ext cx="3240360" cy="504055"/>
          </a:xfrm>
          <a:prstGeom prst="roundRect">
            <a:avLst/>
          </a:prstGeom>
          <a:noFill/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Проверять чипы….то ли мне привезли</a:t>
            </a: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? </a:t>
            </a:r>
            <a:r>
              <a:rPr lang="ru-RU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Большой ассортимент принтеров</a:t>
            </a:r>
            <a:endParaRPr lang="en-US" altLang="zh-CN" sz="1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7" name="直接连接符 16"/>
          <p:cNvCxnSpPr/>
          <p:nvPr/>
        </p:nvCxnSpPr>
        <p:spPr>
          <a:xfrm>
            <a:off x="5148064" y="1347614"/>
            <a:ext cx="0" cy="35283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4296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60032" y="411510"/>
            <a:ext cx="3347864" cy="414907"/>
          </a:xfrm>
          <a:prstGeom prst="rect">
            <a:avLst/>
          </a:prstGeom>
          <a:solidFill>
            <a:srgbClr val="0066CC"/>
          </a:solidFill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zh-CN" sz="2400" b="1" dirty="0" smtClean="0">
                <a:solidFill>
                  <a:schemeClr val="bg1"/>
                </a:solidFill>
              </a:rPr>
              <a:t>Поддержка  </a:t>
            </a:r>
            <a:r>
              <a:rPr lang="en-US" altLang="zh-CN" sz="2400" b="1" dirty="0" err="1" smtClean="0">
                <a:solidFill>
                  <a:schemeClr val="bg1"/>
                </a:solidFill>
              </a:rPr>
              <a:t>Unismart</a:t>
            </a:r>
            <a:r>
              <a:rPr lang="en-US" altLang="zh-CN" sz="2400" b="1" dirty="0" smtClean="0">
                <a:solidFill>
                  <a:schemeClr val="bg1"/>
                </a:solidFill>
                <a:latin typeface="Calibri"/>
              </a:rPr>
              <a:t>®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0068" y="987574"/>
            <a:ext cx="81369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 OEM 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производители работают над  усовершенствованием чипов для защиты от рынка совместимых расходных материалов. </a:t>
            </a:r>
          </a:p>
          <a:p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Apex 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работает над защитой интересов пользователей,  их правом свободного выбора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! 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364088" y="1995686"/>
            <a:ext cx="363589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altLang="zh-CN" dirty="0" smtClean="0">
                <a:solidFill>
                  <a:schemeClr val="accent1">
                    <a:lumMod val="75000"/>
                  </a:schemeClr>
                </a:solidFill>
              </a:rPr>
              <a:t>Для этого требуются  высоко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zh-CN" dirty="0" smtClean="0">
                <a:solidFill>
                  <a:schemeClr val="accent1">
                    <a:lumMod val="75000"/>
                  </a:schemeClr>
                </a:solidFill>
              </a:rPr>
              <a:t>квалифицированные  специалисты</a:t>
            </a:r>
          </a:p>
          <a:p>
            <a:pPr>
              <a:buFontTx/>
              <a:buChar char="-"/>
            </a:pPr>
            <a:r>
              <a:rPr lang="ru-RU" altLang="zh-CN" dirty="0" smtClean="0"/>
              <a:t>Постоянное разработка и улучшение  системы  </a:t>
            </a:r>
            <a:r>
              <a:rPr lang="en-US" altLang="zh-CN" dirty="0" err="1" smtClean="0"/>
              <a:t>Unismart</a:t>
            </a:r>
            <a:r>
              <a:rPr lang="en-US" altLang="zh-CN" dirty="0" smtClean="0">
                <a:latin typeface="Calibri"/>
              </a:rPr>
              <a:t>®</a:t>
            </a:r>
            <a:r>
              <a:rPr lang="ru-RU" altLang="zh-CN" dirty="0" smtClean="0">
                <a:latin typeface="Calibri"/>
              </a:rPr>
              <a:t> в соответствии с происходящими изменениями</a:t>
            </a:r>
            <a:endParaRPr lang="en-US" altLang="zh-CN" dirty="0" smtClean="0"/>
          </a:p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ru-RU" altLang="zh-CN" dirty="0" smtClean="0">
                <a:solidFill>
                  <a:schemeClr val="accent1">
                    <a:lumMod val="75000"/>
                  </a:schemeClr>
                </a:solidFill>
              </a:rPr>
              <a:t>Обеспечить пользователям 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zh-CN" dirty="0" err="1" smtClean="0">
                <a:solidFill>
                  <a:schemeClr val="accent1">
                    <a:lumMod val="75000"/>
                  </a:schemeClr>
                </a:solidFill>
              </a:rPr>
              <a:t>Unismart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Calibri"/>
              </a:rPr>
              <a:t>®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zh-CN" dirty="0" smtClean="0">
                <a:solidFill>
                  <a:schemeClr val="accent1">
                    <a:lumMod val="75000"/>
                  </a:schemeClr>
                </a:solidFill>
              </a:rPr>
              <a:t>быструю и качественную поддержку</a:t>
            </a:r>
            <a:r>
              <a:rPr lang="en-US" altLang="zh-CN" sz="2000" dirty="0" smtClean="0">
                <a:solidFill>
                  <a:schemeClr val="accent1">
                    <a:lumMod val="75000"/>
                  </a:schemeClr>
                </a:solidFill>
              </a:rPr>
              <a:t>!  </a:t>
            </a:r>
          </a:p>
        </p:txBody>
      </p:sp>
      <p:pic>
        <p:nvPicPr>
          <p:cNvPr id="16" name="Рисунок 16" descr="Unismart web upgra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499742"/>
            <a:ext cx="2952357" cy="14174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79512" y="4011910"/>
            <a:ext cx="5072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1400" b="1" i="1" dirty="0" smtClean="0">
                <a:solidFill>
                  <a:schemeClr val="bg1">
                    <a:lumMod val="50000"/>
                  </a:schemeClr>
                </a:solidFill>
              </a:rPr>
              <a:t>Вы можете обновлять программное обеспечение</a:t>
            </a:r>
            <a:r>
              <a:rPr lang="en-US" altLang="zh-CN" sz="1400" b="1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1400" b="1" i="1" dirty="0" smtClean="0">
                <a:solidFill>
                  <a:schemeClr val="bg1">
                    <a:lumMod val="50000"/>
                  </a:schemeClr>
                </a:solidFill>
              </a:rPr>
              <a:t>устройства </a:t>
            </a:r>
            <a:r>
              <a:rPr lang="en-US" altLang="zh-CN" sz="1400" b="1" i="1" dirty="0" smtClean="0">
                <a:solidFill>
                  <a:schemeClr val="bg1">
                    <a:lumMod val="50000"/>
                  </a:schemeClr>
                </a:solidFill>
              </a:rPr>
              <a:t>Unismart </a:t>
            </a:r>
            <a:r>
              <a:rPr lang="ru-RU" altLang="zh-CN" sz="1400" b="1" i="1" dirty="0" smtClean="0">
                <a:solidFill>
                  <a:schemeClr val="bg1">
                    <a:lumMod val="50000"/>
                  </a:schemeClr>
                </a:solidFill>
              </a:rPr>
              <a:t>®  по мере появления поддержки для  новых чипов и  их версий сразу после их появления у разработчика на сайте компании </a:t>
            </a:r>
            <a:r>
              <a:rPr lang="en-US" altLang="zh-CN" sz="1400" b="1" i="1" dirty="0" smtClean="0">
                <a:solidFill>
                  <a:schemeClr val="bg1">
                    <a:lumMod val="50000"/>
                  </a:schemeClr>
                </a:solidFill>
              </a:rPr>
              <a:t>!   </a:t>
            </a:r>
            <a:endParaRPr lang="en-US" altLang="zh-CN" sz="1400" b="1" i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20068" y="1695460"/>
            <a:ext cx="8528396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5148064" y="2139702"/>
            <a:ext cx="0" cy="261443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36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levantar.co.uk/images/images/Lean_Legal_Professional_Firm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25209" y="2196581"/>
            <a:ext cx="2808312" cy="18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555776" y="123478"/>
            <a:ext cx="6840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Почему система </a:t>
            </a:r>
            <a:r>
              <a:rPr lang="en-US" altLang="zh-CN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Unismart®</a:t>
            </a:r>
            <a:r>
              <a:rPr lang="ru-RU" altLang="zh-CN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 профессиональное решение для любой компании связанной с восстановлением  картриджей</a:t>
            </a:r>
            <a:r>
              <a:rPr lang="en-US" altLang="zh-CN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988149"/>
            <a:ext cx="61926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ru-RU" altLang="zh-CN" sz="1600" b="1" dirty="0" smtClean="0">
                <a:solidFill>
                  <a:srgbClr val="00B050"/>
                </a:solidFill>
              </a:rPr>
              <a:t>Экономит ваше время</a:t>
            </a:r>
            <a:r>
              <a:rPr lang="ru-RU" altLang="zh-CN" sz="1600" b="1" dirty="0" smtClean="0">
                <a:solidFill>
                  <a:srgbClr val="006600"/>
                </a:solidFill>
              </a:rPr>
              <a:t>, </a:t>
            </a:r>
            <a:r>
              <a:rPr lang="ru-RU" altLang="zh-CN" sz="1600" b="1" dirty="0" smtClean="0"/>
              <a:t>не требуется ждать когда вам доставят требуемые чипы</a:t>
            </a:r>
            <a:r>
              <a:rPr lang="en-US" altLang="zh-CN" sz="1600" b="1" dirty="0" smtClean="0"/>
              <a:t>. </a:t>
            </a:r>
            <a:r>
              <a:rPr lang="ru-RU" altLang="zh-CN" sz="1600" b="1" dirty="0" smtClean="0"/>
              <a:t>А вашим покупателям искать других поставщиков услуг, кто может быстро восстановить картридж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altLang="zh-CN" sz="1600" b="1" dirty="0" smtClean="0">
                <a:solidFill>
                  <a:srgbClr val="00B050"/>
                </a:solidFill>
              </a:rPr>
              <a:t>Экономит ваше время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1600" b="1" dirty="0" smtClean="0">
                <a:solidFill>
                  <a:schemeClr val="bg1">
                    <a:lumMod val="50000"/>
                  </a:schemeClr>
                </a:solidFill>
              </a:rPr>
              <a:t> программируйте чип не снимая его с картриджа</a:t>
            </a:r>
            <a:endParaRPr lang="en-US" altLang="zh-CN" sz="16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altLang="zh-CN" sz="1600" b="1" dirty="0" smtClean="0">
                <a:solidFill>
                  <a:srgbClr val="00B050"/>
                </a:solidFill>
              </a:rPr>
              <a:t>Экономит время и деньги</a:t>
            </a:r>
            <a:r>
              <a:rPr lang="en-US" altLang="zh-CN" sz="1600" b="1" dirty="0" smtClean="0">
                <a:solidFill>
                  <a:srgbClr val="006600"/>
                </a:solidFill>
              </a:rPr>
              <a:t> </a:t>
            </a:r>
            <a:r>
              <a:rPr lang="ru-RU" altLang="zh-CN" sz="1600" b="1" dirty="0" smtClean="0">
                <a:solidFill>
                  <a:srgbClr val="006600"/>
                </a:solidFill>
              </a:rPr>
              <a:t>- </a:t>
            </a:r>
            <a:r>
              <a:rPr lang="ru-RU" altLang="zh-CN" sz="1600" b="1" dirty="0" smtClean="0">
                <a:solidFill>
                  <a:schemeClr val="bg1">
                    <a:lumMod val="50000"/>
                  </a:schemeClr>
                </a:solidFill>
              </a:rPr>
              <a:t>не требуются принтера, чтобы быть уверенным будет работать чип или нет</a:t>
            </a:r>
            <a:endParaRPr lang="zh-CN" altLang="zh-CN" sz="1600" b="1" dirty="0" smtClean="0">
              <a:solidFill>
                <a:srgbClr val="353AF5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altLang="zh-CN" sz="1600" b="1" dirty="0" smtClean="0">
                <a:solidFill>
                  <a:srgbClr val="00B050"/>
                </a:solidFill>
              </a:rPr>
              <a:t>Оптимизирует  и минимизирует</a:t>
            </a:r>
            <a:r>
              <a:rPr lang="ru-RU" altLang="zh-CN" sz="1600" b="1" dirty="0" smtClean="0"/>
              <a:t> складские запасы чипов</a:t>
            </a:r>
            <a:endParaRPr lang="en-US" altLang="zh-CN" sz="16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altLang="zh-CN" sz="1600" b="1" dirty="0" smtClean="0">
                <a:solidFill>
                  <a:srgbClr val="00B050"/>
                </a:solidFill>
              </a:rPr>
              <a:t>Защищает вас от проблем связанных с обновлением программного обеспечения принтеров</a:t>
            </a:r>
            <a:r>
              <a:rPr lang="en-US" altLang="zh-CN" sz="1600" b="1" dirty="0" smtClean="0"/>
              <a:t> </a:t>
            </a:r>
            <a:endParaRPr lang="zh-CN" altLang="zh-CN" sz="16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ru-RU" altLang="zh-CN" sz="1600" b="1" dirty="0" smtClean="0"/>
              <a:t>Даёт вам безграничные возможности по работе с чипами. </a:t>
            </a:r>
            <a:r>
              <a:rPr lang="ru-RU" altLang="zh-CN" sz="1600" b="1" dirty="0" smtClean="0">
                <a:solidFill>
                  <a:srgbClr val="00B050"/>
                </a:solidFill>
              </a:rPr>
              <a:t>Скорость программирования чипов достигает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1000-1500 </a:t>
            </a:r>
            <a:r>
              <a:rPr lang="ru-RU" altLang="zh-CN" sz="1600" b="1" dirty="0" smtClean="0">
                <a:solidFill>
                  <a:srgbClr val="00B050"/>
                </a:solidFill>
              </a:rPr>
              <a:t>чипов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 </a:t>
            </a:r>
            <a:r>
              <a:rPr lang="ru-RU" altLang="zh-CN" sz="1600" b="1" dirty="0" smtClean="0">
                <a:solidFill>
                  <a:srgbClr val="00B050"/>
                </a:solidFill>
              </a:rPr>
              <a:t>в </a:t>
            </a:r>
            <a:r>
              <a:rPr lang="en-US" altLang="zh-CN" sz="1600" b="1" dirty="0" smtClean="0">
                <a:solidFill>
                  <a:srgbClr val="00B050"/>
                </a:solidFill>
              </a:rPr>
              <a:t> </a:t>
            </a:r>
            <a:r>
              <a:rPr lang="ru-RU" altLang="zh-CN" sz="1600" b="1" dirty="0" smtClean="0">
                <a:solidFill>
                  <a:srgbClr val="00B050"/>
                </a:solidFill>
              </a:rPr>
              <a:t>час</a:t>
            </a:r>
            <a:endParaRPr lang="en-US" altLang="zh-CN" sz="1600" b="1" dirty="0" smtClean="0">
              <a:solidFill>
                <a:srgbClr val="00B050"/>
              </a:solidFill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altLang="zh-CN" sz="1600" b="1" dirty="0" smtClean="0">
                <a:solidFill>
                  <a:schemeClr val="bg1">
                    <a:lumMod val="50000"/>
                  </a:schemeClr>
                </a:solidFill>
              </a:rPr>
              <a:t>Это запатентованная технология от </a:t>
            </a:r>
            <a:r>
              <a:rPr lang="en-US" altLang="zh-CN" sz="1600" b="1" dirty="0" smtClean="0">
                <a:solidFill>
                  <a:schemeClr val="bg1">
                    <a:lumMod val="50000"/>
                  </a:schemeClr>
                </a:solidFill>
              </a:rPr>
              <a:t>Apex </a:t>
            </a:r>
            <a:r>
              <a:rPr lang="ru-RU" altLang="zh-CN" sz="1600" b="1" dirty="0" smtClean="0">
                <a:solidFill>
                  <a:schemeClr val="bg1">
                    <a:lumMod val="50000"/>
                  </a:schemeClr>
                </a:solidFill>
              </a:rPr>
              <a:t> позволяет избежать проблем связанных с правами на интеллектуальную собственность</a:t>
            </a:r>
            <a:endParaRPr lang="en-US" altLang="zh-CN" sz="1600" b="1" dirty="0" smtClean="0"/>
          </a:p>
        </p:txBody>
      </p:sp>
      <p:cxnSp>
        <p:nvCxnSpPr>
          <p:cNvPr id="5" name="直接连接符 4"/>
          <p:cNvCxnSpPr/>
          <p:nvPr/>
        </p:nvCxnSpPr>
        <p:spPr>
          <a:xfrm>
            <a:off x="6586254" y="1042441"/>
            <a:ext cx="0" cy="36004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09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68583" y="339502"/>
            <a:ext cx="5904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Сколько стоит решение от </a:t>
            </a:r>
            <a:r>
              <a:rPr lang="en-US" altLang="zh-CN" sz="24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Unismart®?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51185"/>
            <a:ext cx="1370484" cy="833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9" descr="Unismart heads gif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4514" y="1845482"/>
            <a:ext cx="792088" cy="613181"/>
          </a:xfrm>
          <a:prstGeom prst="rect">
            <a:avLst/>
          </a:prstGeom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94414" y="2649179"/>
            <a:ext cx="1296144" cy="871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6778" y="3816491"/>
            <a:ext cx="30963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000" b="1" dirty="0" smtClean="0">
                <a:solidFill>
                  <a:srgbClr val="0066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Стоимость решения от </a:t>
            </a:r>
            <a:r>
              <a:rPr lang="en-US" altLang="zh-CN" sz="2000" b="1" dirty="0" smtClean="0">
                <a:solidFill>
                  <a:srgbClr val="006600"/>
                </a:solidFill>
                <a:latin typeface="Arial" pitchFamily="34" charset="0"/>
                <a:ea typeface="楷体_GB2312" pitchFamily="49" charset="-122"/>
                <a:cs typeface="Arial" pitchFamily="34" charset="0"/>
              </a:rPr>
              <a:t>Unismart ®</a:t>
            </a:r>
          </a:p>
        </p:txBody>
      </p:sp>
      <p:pic>
        <p:nvPicPr>
          <p:cNvPr id="14" name="Рисунок 13" descr="New chips 5.jpg"/>
          <p:cNvPicPr>
            <a:picLocks noChangeAspect="1"/>
          </p:cNvPicPr>
          <p:nvPr/>
        </p:nvPicPr>
        <p:blipFill rotWithShape="1">
          <a:blip r:embed="rId5" cstate="print"/>
          <a:srcRect l="3803" t="11237" r="2681" b="8623"/>
          <a:stretch/>
        </p:blipFill>
        <p:spPr>
          <a:xfrm>
            <a:off x="5898724" y="1803669"/>
            <a:ext cx="2491531" cy="112146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5652120" y="3120998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latin typeface="Arial" pitchFamily="34" charset="0"/>
                <a:ea typeface="楷体_GB2312" pitchFamily="49" charset="-122"/>
                <a:cs typeface="Arial" pitchFamily="34" charset="0"/>
              </a:rPr>
              <a:t>Покупка новых чипов</a:t>
            </a:r>
            <a:endParaRPr lang="en-US" altLang="zh-CN" sz="2000" b="1" dirty="0" smtClean="0">
              <a:latin typeface="Arial" pitchFamily="34" charset="0"/>
              <a:ea typeface="楷体_GB2312" pitchFamily="49" charset="-122"/>
              <a:cs typeface="Arial" pitchFamily="34" charset="0"/>
            </a:endParaRPr>
          </a:p>
        </p:txBody>
      </p:sp>
      <p:pic>
        <p:nvPicPr>
          <p:cNvPr id="9218" name="Picture 2" descr="http://www.entrepreneur.com/dbimages/article/h1/low-cost-is-the-new-high-valu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0873" y="3211836"/>
            <a:ext cx="1220225" cy="100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55576" y="1616056"/>
            <a:ext cx="2200452" cy="1905052"/>
          </a:xfrm>
          <a:prstGeom prst="rect">
            <a:avLst/>
          </a:prstGeom>
          <a:noFill/>
          <a:ln w="1587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211960" y="206769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solidFill>
                  <a:srgbClr val="006600"/>
                </a:solidFill>
              </a:rPr>
              <a:t>V</a:t>
            </a:r>
            <a:r>
              <a:rPr lang="en-US" altLang="zh-CN" sz="4000" b="1" dirty="0" smtClean="0"/>
              <a:t>S</a:t>
            </a:r>
            <a:endParaRPr lang="zh-CN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xmlns="" val="386935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03598"/>
            <a:ext cx="46085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2800" dirty="0" smtClean="0"/>
              <a:t>Мы приглашаем вас к взаимовыгодному сотрудничеству  с </a:t>
            </a:r>
            <a:r>
              <a:rPr lang="en-US" altLang="zh-CN" sz="2800" dirty="0" smtClean="0"/>
              <a:t>Unismart® !</a:t>
            </a:r>
            <a:endParaRPr lang="zh-CN" altLang="en-US" sz="2800" dirty="0"/>
          </a:p>
        </p:txBody>
      </p:sp>
      <p:pic>
        <p:nvPicPr>
          <p:cNvPr id="10242" name="Picture 2" descr="http://novaonline.nvcc.edu/eli/evans/Photos/Russia/Maps/Map2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8438"/>
            <a:ext cx="3309619" cy="213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data:image/jpeg;base64,/9j/4AAQSkZJRgABAQAAAQABAAD/2wCEAAkGBhQSEBQQEBQWFRUUFBQVFRQUFBQVFBQQFBUVFBUUFBUXHCYeGBkkGhUUHy8gJCcpLCwsFR4xNTAqNSYrLCkBCQoKDgwOGg8PGiwfHiQtLCwpLCwpKSwsKSwsLCwsKSkpLCwsKSwsLCksKSwpKSwsLCwpLCwsLCwpLCksLCwsKf/AABEIALcBEwMBIgACEQEDEQH/xAAcAAAABwEBAAAAAAAAAAAAAAAAAQIDBAUGBwj/xABDEAABAwIDBQYEAwUGBQUAAAABAAIDBBEFITESQVFhcQYTgZGhsQciMtEUQvByosHh8UNSYoKSsggVIzNjFkRTc8L/xAAaAQADAQEBAQAAAAAAAAAAAAAAAQIDBAUG/8QAJBEAAgIDAAIDAAIDAAAAAAAAAAECEQMSIQQxE0FRIjIUI8H/2gAMAwEAAhEDEQA/AN9FMOKmRyrHRYrberGDFl1/EzmeVGmbInA9UDMWCebioS+Nh8iLxr041yp48RHFSo6wKXBlqSLJpSwVCZUhOCoCnUqyUCjuownSxMlQWP3RpkSpQkRQ7HEEjbR7SVBYqyFkV0d0UMLZRbCWjSAaLE25ikWRFqAI2yjATxYhsIAS0JSMNQ2UgCRgIWSgEDDASgEAEqyACsisl2QsgBFkRCXZFZADZCKycskkIAbsgl2QQBwcVhU2Cu5ql2SnYrr04z4cEodL9tceKejrjxVNG1ykxtKpyRKgXUdaeKlxYieKog4pTakqLTL1o0jcXITrcaKzDqtHHWI1Qu/pro8XUyHELrKU9QrakmWcki47F+yqTralVzJE416xdGvSwFQnGzKva9PMcpdFKycJUsSqFdDvVLLJwlShIq/v0BVKRllto9pQRUpbZ0hku6F1HEqWHoAduhdNF6SZEAP3SgVF71KbKgCWClXUYSpXepAP3QumO9Q71AD90LqP3qIzoCyQUSj9+h36AHkaj9+ggDhghT0UCdDE6wLqUjJxH6emUoUyFKFO2Mk9g1K90CZdCp8gTRammJxIop0baeylNalOYq2J0CgjVnTKvYVLgkUORSiW8TsksFQ4JFIa5ZNl0Ptcn2OUVpUiPkocikiQHornclCO2qRJVhozWEsqR0QwuQJGG1yVDfVgGxNlFrcU3g5KK07Z66Fcr8iV8O5eJGul2yXJOxzKnb8rgAefKymMrLareOdP2cs/Fkv69LVj081ygQYgw77dVYRkEZLZTT9HPKEo+0E56jvnUpzVElaqsihk1iNtaos7g0EuIAG85BV//PqcazM/1BUugaAViP8AGrMT9r6RmszT0zVVU/Eulb9O27oLBUoNktm9/GIvxq5o74qR7oneaj1HxTFvlhPiU/jYtkdNlxIDeoU2PNG9ckrfiVO76WNHmqeo7aVLt7R4K1iIcztX/qVvFB/alg1cB1K4JN2jqHf2luigzVb3/U8nqSVXxIW7PQDu3dODYys/1BEvPl0EviQbsnxdqKkf2hP7Qaf4KdT9upR9TWO8C0+iyrpEbUKmPp0Og+JLB/3InD9lwPobK9p/iLSOyLnN/aYf4XXIgj2lWqFszs8faKnk+iZh6mx9VKZIHfSQehBXDw9PxVjm/S4joSPZFD2O3sajeFyGm7VVLPpmf4m/utH2e7TVdVPFTNc3aleG7RYPlbq5x6AEqZJrpSkbUOT0bk+aIE/9Il7dA8gNvbK9r6J+HDzvsPX2XI/Ih+nV8E/wFO4qYwlOUsTW7rnn9lJDRqueXlx+um0fFl9juG0BkOeTRv3nkFOqv+k35W5cd/in6H/tttz87lFWt2hZDk5RsIxUZGbqsSN9bKixHG9nqrDGYLbX8VzTGK8teWk5DS53Lik3dHrY4xNAMa2iBfI+6tcMxWzDc5sNxzAK51SvlkP/AE25XFicgr+DD6loDnBtrZ2dnn4LN8NmtuG/p6sFu1xzH7N8kmpntv1CzVHi2zsseC2wtny571Pmr9o3vlZVsSsZNfVWAPE28U9HiZaL3tluVNLKSWAbzf0RyG0DncyAjb8JlBemaSlx4nMuNr21U9+IjisRHNkxoy0J8U7Hie05wByBt5LSOVmMvGi2amrayZhZK0Fp3Fcq7Z4D+HkDo8mOyzOhW/pMSuPBVPayk7+nc3e35hxyXXgzVJHNn8a4NJHMnH/F7ps9fdKFtLHzRPkA3D1XtHgCD1SXHiT5IOk4D0SO8PD0CQCSBxKacAnHPPL0TRkd+giwoLZHBEG8vREHOO8otjifW/smIXY8vRBDZbwKCAsrmhLCSEoLCJqxRKK6K6CskUEsFNgpQKYh1i33wxpNn8VV/wDxQiGM/wDmqSGXHMNufFYKNdZ7HUYiw2la7I1VRJUO5xxN2Gf7mlc3kz1xs6vGhtkSNjRRANAtkAB4KU1uajQvvbgpcUe/yXgUe42LZGOCWyLyQjHFPBwVKJm2S8OebEc/dSpoza6jYeB846H3Clvfstu7IWXZj/r05Z/24ZLtI4NB5i65FiNKJagDhf3W87aY2HEgHILGYBEZZTJuvl0C4ZTuTaPUxwairNZgeDNa0fZXL4Bawz+6i00uzYJb8Qt1UWjV7DUuGBwsQNNFFOAt3bTb67Jy8jkn21ZcdVYUUgyvuv7pUrE5SRUPwGRrmua8EN3EWOY4jJNYix4jDC06km2evRaoWKYlp75jJXVejNT70xf44NDnnoPAKT2eZtBx/wAxPVWeKYaxwAc0HW5ORyBNwR4KBDWsijdAMnO/NfXlyKE+mr9cHsFcXuz0zt5q5qKbLP8AQVRQM2GNtqNVZ1LyQOBXTj9GU27OU45TCKeRmfyuNt2RzHuq4S8Bbp91oe21OGzB5/M0X43blr5LM98Rpl7+a9/HLaCZ8vnjpkcR4335df1dJLx19E1sE5+pRZDn6BamItzzu9AmnxnebdSg6Xw6fdANy4df1mkA04c/dJuP0E6bcz6BNudyHugYNsc0EQJ4IIEQgULpIQXOmb0KRhEjCpEBpQSQlBMRIijLiGN1cQ0dXGw913CtpgypigZ9FLTRRj9ojbd42LPJct+HOHd/idNGRcB/eO6MFx67K6XQ4n3tRUSnR0z9n9kEtb+6AvN8+XEj1PAj/JyL+BhNrcf6q0iZlpvUGhnaB8wT8+KWyaF50aXs7523SJbod/mjisq38e8nVP085vmnashxddLJlRsZ8s1mu0vac2LWg9LG6vvxAOoVVWUzXHIKcik1SZWHVSuSOW4hFJO6xBDb3PF38ld4LhJaNLLUjCWpz8OGDkstKVHb8qbsqSwi3qqrE6oA5dPWyvquZvis3Wx7TtFHo2XUPU9XfNKqMY7nM6H3UOlZY7JVhU4aJIy12YIVMz9E/De0DXb1ZMrQVxyulnoZrSXdGT8jhvHDqrrDe27N5I6gq3CaVrqM1LHJ16ZvsQqMs1jKjN5dzJVtDjscrbBwukPowdFmn3ptS14Jo8RLW55jgdw5KypcQBiJJzB/oqt1NshVdRMW3sddVvCVGLXBfbOz42vvoeG5w087LGuk/ujxOZWhxCq24tnl7LO7QGmfM/Ze54s7hR4HnQqdgDS7P1Qc0f0+6DXko3i2p8Bmfsu086htz7aZe/mkbJP3P3SzIBoPPP8Akm3EniUhoI23m/T7lEZeAA9T6ojbefLNEXjcPE5/yQARkPE+aCHfniggCCEaARrnRsGEaII1SJYYSgkhKCoR0L4SM7v8ZWn+xp3Bh4PIJy8djzVj2fkLWgJrs9F3GCE6Gplbf9m+3/tY3zQwl+fTReH5k7nR73gQqFm0pZCW3v8AoJ/vVWwVRa0Ab1Pp2rjs7GiXBn+t6nxua0Z5qvZIRoE8yfjkrTowasmSS3yAsowjN7lKdUi38U22rANr5JuQlFoWYt43blWVtaAbOVrLVDwWfxmVrgbqZtfRtiVvpV4g/e3QqvFVY3KXtZEXuOaiyRXCyR1PhZmnD2h7FYQNIbYrN4biphf3cv0OPyu3An8p4XWqiqARxTohsp8WoWTtLHi4PnfksU/swYX2+pu4/wACt1UxFpJ3KukdtEg+KcZOPoHBSKSHDA0gjI8la0te5mThlx+6gV94yCDkfZOU2IA2urlUiNteMuX1zXNO9ZjFr7tNVbsjs7LfuTOJU92lQrTK2TRlXvIAJ3+2ihGwyzJ8h/NXuIUtm55AD0VJO5lyQbjgF6/hy60eP50eJiTIdPQIEW1y66+SQ6Y7svfzSLE5+pXqHksBeOF+Z+yS5xOXoPshcdfQIts9OQyRYqAW21y9/JJ2xw8/sgW8cuqRl19AgQ5tniPREkd908ggnYURkYRBGsUjVhpQCSEuytIgMJUcZc4Mbq4ho6k2HuiCuuxtF3lYwnSMF566N9TfwSnxDirdG37STCOGlpR+Vpdblkxv+1yr6OfZQx2XvKt5tcRhsY/yjP8AeLltfh52TiqIZnTsyu1rSDZzXAbRc07jmF4mTG5y4e3jyrHDpV0Ncr6jrGkaqNjPYAwWcZQ6IvDTq19jewO7dqCpL+z8AYC1oGX1NJBv1BXHOLg6Z2RyRyK0TdvghA10j+7jHNztzRzWXnxl1O8RvJewmzXfmBJsAba52zW8o6buYo2D6nODnni4/wABkEQ/mE18f/CsxTCCxuUhv0FvJZSbFZGvDCLk5Ntc7R0sBre+5bjF5SQdo3WXwqn2q2MtF9kl1+F/kB65nySyY9ZUjfC7xtyJTmTxsvJEW79WkjwBWfrcSDri/Lx6LonaHNuyeHrZcY7SzOjk2+Jt1G5VPHrLUeGe0Nib+K+bNWEGYWXZViUWCsMMxQxkRy5XyDtzv5paib6W0lJdtnAG+Wf8VGgrJKY2zfHw1c0cv7w5aq1Y4OzChV+SkaLaKrZNHtMIIPvw6qqqmbBsRlr48+SqmSOjcXxHX6m7ndeB5qcMTbMCB9Q1adQigTSKbFpyTsqJRvdtBgBJcbADMkngp9VRG6LCX93VQSD8s0Z8nhbRSObJK7N/2Z+G8soa+qJiaMw0f9xw5/3VvT2NpDF3RhbbjmH347YzV1ZGF6UcUYqqPGlmnJ3Z5Q+IZmp6yeicQGRvOxYWLonfMwk78iPJUWGm7XAnQg8Tnw8l2v8A4g+yQkhjxCMfNERHLYaxOPyk9HZf5lw/C/qIJtcey3xRUWqMZzlLsnZNLuA880g3J4pbyBpnzOQTReTl6D7LsMAzb+n3STLwy6a+aPY4nw1KSX8Bb3QSwi06+6LLmfRELn7/AM0Zt16JiE95yCCIv5D9eKCVgMXSkgJaziaMUEsJASloiWGSt78MqGzXzuH1O2RzDP5k+SwDyl0+OTxgNjmka0aBriAN5sOt1llf0Xj/AE6himC908loJY83DuZzIJ4rrfYnCzBRRtcLOdd7hvu7S/hZQfh/g+zhtMakd5K6NsjnSfM67/naM+AIHgtUXLk0p2dMsrlGiBj+G9/TSRD6i27OUjc2+ot4rltBjBYCyUlrm3aWuGYIyIXYNpUuN9kYKo7bhsSf322uR/iH5vdY5sO/TfxvIWPkvRzX8Q100JOgkacxpnl62W3qqu4aQcwpVB8PIGG8jnScj8rfTP1VTjeFS053uj/K8bhua7gfdcscDxo9FeRjzSS/CLi+IDZIOts/6qV2Ootlnfu1kdcco2Atb4ZuPiFlcZkcWm19CttS1bWwtDNA0AdLWUx7K39G2VVDWP2NY24vJzsN5vfLlxKw76Lv6xrdAwbVjwGQvzV9iNda6ruy1K588s/5bbHiDc+/oom95UaQ/wBcBjtLgLNjb2QHDRzQAR149CsvC0SMLXgG2Ruuh9pWAQ2G/M9fsueUotK4biApaptDT2jbJFLVPh4vZw/MBy4j1VnI5srNphBVYxtimauXu3bUeTvzDc7kRx5pVYeiRVss0NGWXzH2HRVLC5r+9A0OfNu9WzZe+btD9Hen8NoC+RrAN4AHEk2AVRRjkmPbAezaG8aEWI6gqZ2O7KPq6tjrEQxPa+R+47JuGA7ySB0C7O7C43NaJI2PIAF3MadBbeE/FC1g2WNDQNA0AAeAXZDxqdtnmz8vaNJdFowiQBXYcBCx3CW1VNLTSfTKxzDyuMj4Gx8F5Fq8NfT1ToZBZ0b3RuvxBLfLevZF158+PvZ3uqyOsYLNnb8x/wDNHYerdnyK0gRI5+8Aa58hp5plz/DkE/LbedRewzTBfwy911MyCDOOXXXyRFw3eZ+yMN/qUlzh19kCEZk8UHW3nyROcT9gku5pWAe1y90ENocPUokwEyQWbtA3F7HiDu8NfJIBT1QzYZsnVxGXADO54JpjVml2i74LCUiAR3WqIG5nKX2Xwg1VZT0w/tZWNP7F7vP+kFQJnLo/wDwjvMSdORlTwuI/+yQ7Df3dtc03cjVcR6GjaAAALAAADgBkAg4pQSXBQUECltKSAltCQDgKMgEWOYOoOhCII1JRT1XZKneb7JbyabDyUDFezOw0Op72AALb3NuI49Fp0azeOL+jaOecXdnJMVpXG7r7rKz7POaymaG62zG/b3+q3k2DwvO06NpJ1NrX621UWXszAQ4MYGF28XyI5HJc/wDjtO0d3+bGSqSOdYtWF1x/RYSSQsqC/VuTT9/VdPxbAXxkgtPIhpLT0IVbS/DuWoObe7YdXPFsuTdT+s1h8UrOx58dXfDNyw7wqyVlzmuj4x2BkjaGxAytAADgPm/zNH8FX4f8NKiQ3eBEOLzc25NGfnZRHHO6aJlnxuN7Cuw3YOOohdM57mXeW7IAINgDf1W6wbsVBTvEjdpzxoXEWaeIA381Y4LhDKaBkEd7NGp1c45lx5kqcvQhiiu108jJmlJtJ8AiKMpJWxgBGiRoEGsN8ZMHE+EzOtd0OzK08Nk2d+6StwmaykbLG+J4u17XNcDva4WPuqTpg1w8gD6Wm408cstE3t8B4n7KZieGmCWWB2RhmfHnr8pte3r4qH+s/suuznE5nn+uKS7z9lLpMNmmNoo3v5MY53o0LQUHwuxCXSme0cZSIx5ON/RKwMkXnT2SF1Gj+CMn/uJ2N/wxtLj5mwV1F8K6OEXcHyn/ABuy/wBLbJXY/RxXa5ILtv8AyiBvyiGMAafI37IKtWLY4fsJwBehaz4dYfL9VMxp4xl0Z8mED0VJWfAymfnBPLEdweGSt/8AyfVSpJFtM4qkuK6PifwOrY7mB8U44Bxjf5P+X95YzGeylXTZVFPLHc2BLCWl3BrxdpPQqtk1wVFG8r0D/wAP+BGKhlqXCxqJPl5xRAtB6Fxf5LA/Dz4Ry1xbUVF4qW+ukktjYiMbm3y2zztfd6IoaNkMbIYmhrI2hjGjRrWiwAXMaEkBEQjCSSkMOyU0JAKW1ADiCK6F1Iw0EV0aADRWRokABGESNABo0SCQBoIkEAAokaJAAQRI0wAggggZie0fwlpK2qNVKZGlwG2yMtaHvGQcSQSDawNtbBT8L+GmHQWLKWMkfmkvKf3yQtOiT2ZNIbZC1g2WNDRwaAB5BR5ypTlEnTQMqqlQK9lwp9QFGlatUZszj6XNBTpdSgtrMqLeMqZAUEFzs3JLSnWlEgkMcBSwUEEgF3SCUEEhgBTjSiQQA4gggkMCMI0EABC6CCQBXSkSCAFIIIIACCCCAAUlBBAARokEAGggggYEm6NBAhDlEmQQVIRWVGqjTnJGgtEQynkOZRoILUz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data:image/jpeg;base64,/9j/4AAQSkZJRgABAQAAAQABAAD/2wCEAAkGBhQSEBQQEBQWFRUUFBQVFRQUFBQVFBQQFBUVFBUUFBUXHCYeGBkkGhUUHy8gJCcpLCwsFR4xNTAqNSYrLCkBCQoKDgwOGg8PGiwfHiQtLCwpLCwpKSwsKSwsLCwsKSkpLCwsKSwsLCksKSwpKSwsLCwpLCwsLCwpLCksLCwsKf/AABEIALcBEwMBIgACEQEDEQH/xAAcAAAABwEBAAAAAAAAAAAAAAAAAQIDBAUGBwj/xABDEAABAwIDBQYEAwUGBQUAAAABAAIDBBEFITESQVFhcQYTgZGhsQciMtEUQvByosHh8UNSYoKSsggVIzNjFkRTc8L/xAAaAQADAQEBAQAAAAAAAAAAAAAAAQIDBAUG/8QAJBEAAgIDAAIDAAIDAAAAAAAAAAECEQMSIQQxE0FRIjIUI8H/2gAMAwEAAhEDEQA/AN9FMOKmRyrHRYrberGDFl1/EzmeVGmbInA9UDMWCebioS+Nh8iLxr041yp48RHFSo6wKXBlqSLJpSwVCZUhOCoCnUqyUCjuownSxMlQWP3RpkSpQkRQ7HEEjbR7SVBYqyFkV0d0UMLZRbCWjSAaLE25ikWRFqAI2yjATxYhsIAS0JSMNQ2UgCRgIWSgEDDASgEAEqyACsisl2QsgBFkRCXZFZADZCKycskkIAbsgl2QQBwcVhU2Cu5ql2SnYrr04z4cEodL9tceKejrjxVNG1ykxtKpyRKgXUdaeKlxYieKog4pTakqLTL1o0jcXITrcaKzDqtHHWI1Qu/pro8XUyHELrKU9QrakmWcki47F+yqTralVzJE416xdGvSwFQnGzKva9PMcpdFKycJUsSqFdDvVLLJwlShIq/v0BVKRllto9pQRUpbZ0hku6F1HEqWHoAduhdNF6SZEAP3SgVF71KbKgCWClXUYSpXepAP3QumO9Q71AD90LqP3qIzoCyQUSj9+h36AHkaj9+ggDhghT0UCdDE6wLqUjJxH6emUoUyFKFO2Mk9g1K90CZdCp8gTRammJxIop0baeylNalOYq2J0CgjVnTKvYVLgkUORSiW8TsksFQ4JFIa5ZNl0Ptcn2OUVpUiPkocikiQHornclCO2qRJVhozWEsqR0QwuQJGG1yVDfVgGxNlFrcU3g5KK07Z66Fcr8iV8O5eJGul2yXJOxzKnb8rgAefKymMrLareOdP2cs/Fkv69LVj081ygQYgw77dVYRkEZLZTT9HPKEo+0E56jvnUpzVElaqsihk1iNtaos7g0EuIAG85BV//PqcazM/1BUugaAViP8AGrMT9r6RmszT0zVVU/Eulb9O27oLBUoNktm9/GIvxq5o74qR7oneaj1HxTFvlhPiU/jYtkdNlxIDeoU2PNG9ckrfiVO76WNHmqeo7aVLt7R4K1iIcztX/qVvFB/alg1cB1K4JN2jqHf2luigzVb3/U8nqSVXxIW7PQDu3dODYys/1BEvPl0EviQbsnxdqKkf2hP7Qaf4KdT9upR9TWO8C0+iyrpEbUKmPp0Og+JLB/3InD9lwPobK9p/iLSOyLnN/aYf4XXIgj2lWqFszs8faKnk+iZh6mx9VKZIHfSQehBXDw9PxVjm/S4joSPZFD2O3sajeFyGm7VVLPpmf4m/utH2e7TVdVPFTNc3aleG7RYPlbq5x6AEqZJrpSkbUOT0bk+aIE/9Il7dA8gNvbK9r6J+HDzvsPX2XI/Ih+nV8E/wFO4qYwlOUsTW7rnn9lJDRqueXlx+um0fFl9juG0BkOeTRv3nkFOqv+k35W5cd/in6H/tttz87lFWt2hZDk5RsIxUZGbqsSN9bKixHG9nqrDGYLbX8VzTGK8teWk5DS53Lik3dHrY4xNAMa2iBfI+6tcMxWzDc5sNxzAK51SvlkP/AE25XFicgr+DD6loDnBtrZ2dnn4LN8NmtuG/p6sFu1xzH7N8kmpntv1CzVHi2zsseC2wtny571Pmr9o3vlZVsSsZNfVWAPE28U9HiZaL3tluVNLKSWAbzf0RyG0DncyAjb8JlBemaSlx4nMuNr21U9+IjisRHNkxoy0J8U7Hie05wByBt5LSOVmMvGi2amrayZhZK0Fp3Fcq7Z4D+HkDo8mOyzOhW/pMSuPBVPayk7+nc3e35hxyXXgzVJHNn8a4NJHMnH/F7ps9fdKFtLHzRPkA3D1XtHgCD1SXHiT5IOk4D0SO8PD0CQCSBxKacAnHPPL0TRkd+giwoLZHBEG8vREHOO8otjifW/smIXY8vRBDZbwKCAsrmhLCSEoLCJqxRKK6K6CskUEsFNgpQKYh1i33wxpNn8VV/wDxQiGM/wDmqSGXHMNufFYKNdZ7HUYiw2la7I1VRJUO5xxN2Gf7mlc3kz1xs6vGhtkSNjRRANAtkAB4KU1uajQvvbgpcUe/yXgUe42LZGOCWyLyQjHFPBwVKJm2S8OebEc/dSpoza6jYeB846H3Clvfstu7IWXZj/r05Z/24ZLtI4NB5i65FiNKJagDhf3W87aY2HEgHILGYBEZZTJuvl0C4ZTuTaPUxwairNZgeDNa0fZXL4Bawz+6i00uzYJb8Qt1UWjV7DUuGBwsQNNFFOAt3bTb67Jy8jkn21ZcdVYUUgyvuv7pUrE5SRUPwGRrmua8EN3EWOY4jJNYix4jDC06km2evRaoWKYlp75jJXVejNT70xf44NDnnoPAKT2eZtBx/wAxPVWeKYaxwAc0HW5ORyBNwR4KBDWsijdAMnO/NfXlyKE+mr9cHsFcXuz0zt5q5qKbLP8AQVRQM2GNtqNVZ1LyQOBXTj9GU27OU45TCKeRmfyuNt2RzHuq4S8Bbp91oe21OGzB5/M0X43blr5LM98Rpl7+a9/HLaCZ8vnjpkcR4335df1dJLx19E1sE5+pRZDn6BamItzzu9AmnxnebdSg6Xw6fdANy4df1mkA04c/dJuP0E6bcz6BNudyHugYNsc0EQJ4IIEQgULpIQXOmb0KRhEjCpEBpQSQlBMRIijLiGN1cQ0dXGw913CtpgypigZ9FLTRRj9ojbd42LPJct+HOHd/idNGRcB/eO6MFx67K6XQ4n3tRUSnR0z9n9kEtb+6AvN8+XEj1PAj/JyL+BhNrcf6q0iZlpvUGhnaB8wT8+KWyaF50aXs7523SJbod/mjisq38e8nVP085vmnashxddLJlRsZ8s1mu0vac2LWg9LG6vvxAOoVVWUzXHIKcik1SZWHVSuSOW4hFJO6xBDb3PF38ld4LhJaNLLUjCWpz8OGDkstKVHb8qbsqSwi3qqrE6oA5dPWyvquZvis3Wx7TtFHo2XUPU9XfNKqMY7nM6H3UOlZY7JVhU4aJIy12YIVMz9E/De0DXb1ZMrQVxyulnoZrSXdGT8jhvHDqrrDe27N5I6gq3CaVrqM1LHJ16ZvsQqMs1jKjN5dzJVtDjscrbBwukPowdFmn3ptS14Jo8RLW55jgdw5KypcQBiJJzB/oqt1NshVdRMW3sddVvCVGLXBfbOz42vvoeG5w087LGuk/ujxOZWhxCq24tnl7LO7QGmfM/Ze54s7hR4HnQqdgDS7P1Qc0f0+6DXko3i2p8Bmfsu086htz7aZe/mkbJP3P3SzIBoPPP8Akm3EniUhoI23m/T7lEZeAA9T6ojbefLNEXjcPE5/yQARkPE+aCHfniggCCEaARrnRsGEaII1SJYYSgkhKCoR0L4SM7v8ZWn+xp3Bh4PIJy8djzVj2fkLWgJrs9F3GCE6Gplbf9m+3/tY3zQwl+fTReH5k7nR73gQqFm0pZCW3v8AoJ/vVWwVRa0Ab1Pp2rjs7GiXBn+t6nxua0Z5qvZIRoE8yfjkrTowasmSS3yAsowjN7lKdUi38U22rANr5JuQlFoWYt43blWVtaAbOVrLVDwWfxmVrgbqZtfRtiVvpV4g/e3QqvFVY3KXtZEXuOaiyRXCyR1PhZmnD2h7FYQNIbYrN4biphf3cv0OPyu3An8p4XWqiqARxTohsp8WoWTtLHi4PnfksU/swYX2+pu4/wACt1UxFpJ3KukdtEg+KcZOPoHBSKSHDA0gjI8la0te5mThlx+6gV94yCDkfZOU2IA2urlUiNteMuX1zXNO9ZjFr7tNVbsjs7LfuTOJU92lQrTK2TRlXvIAJ3+2ihGwyzJ8h/NXuIUtm55AD0VJO5lyQbjgF6/hy60eP50eJiTIdPQIEW1y66+SQ6Y7svfzSLE5+pXqHksBeOF+Z+yS5xOXoPshcdfQIts9OQyRYqAW21y9/JJ2xw8/sgW8cuqRl19AgQ5tniPREkd908ggnYURkYRBGsUjVhpQCSEuytIgMJUcZc4Mbq4ho6k2HuiCuuxtF3lYwnSMF566N9TfwSnxDirdG37STCOGlpR+Vpdblkxv+1yr6OfZQx2XvKt5tcRhsY/yjP8AeLltfh52TiqIZnTsyu1rSDZzXAbRc07jmF4mTG5y4e3jyrHDpV0Ncr6jrGkaqNjPYAwWcZQ6IvDTq19jewO7dqCpL+z8AYC1oGX1NJBv1BXHOLg6Z2RyRyK0TdvghA10j+7jHNztzRzWXnxl1O8RvJewmzXfmBJsAba52zW8o6buYo2D6nODnni4/wABkEQ/mE18f/CsxTCCxuUhv0FvJZSbFZGvDCLk5Ntc7R0sBre+5bjF5SQdo3WXwqn2q2MtF9kl1+F/kB65nySyY9ZUjfC7xtyJTmTxsvJEW79WkjwBWfrcSDri/Lx6LonaHNuyeHrZcY7SzOjk2+Jt1G5VPHrLUeGe0Nib+K+bNWEGYWXZViUWCsMMxQxkRy5XyDtzv5paib6W0lJdtnAG+Wf8VGgrJKY2zfHw1c0cv7w5aq1Y4OzChV+SkaLaKrZNHtMIIPvw6qqqmbBsRlr48+SqmSOjcXxHX6m7ndeB5qcMTbMCB9Q1adQigTSKbFpyTsqJRvdtBgBJcbADMkngp9VRG6LCX93VQSD8s0Z8nhbRSObJK7N/2Z+G8soa+qJiaMw0f9xw5/3VvT2NpDF3RhbbjmH347YzV1ZGF6UcUYqqPGlmnJ3Z5Q+IZmp6yeicQGRvOxYWLonfMwk78iPJUWGm7XAnQg8Tnw8l2v8A4g+yQkhjxCMfNERHLYaxOPyk9HZf5lw/C/qIJtcey3xRUWqMZzlLsnZNLuA880g3J4pbyBpnzOQTReTl6D7LsMAzb+n3STLwy6a+aPY4nw1KSX8Bb3QSwi06+6LLmfRELn7/AM0Zt16JiE95yCCIv5D9eKCVgMXSkgJaziaMUEsJASloiWGSt78MqGzXzuH1O2RzDP5k+SwDyl0+OTxgNjmka0aBriAN5sOt1llf0Xj/AE6himC908loJY83DuZzIJ4rrfYnCzBRRtcLOdd7hvu7S/hZQfh/g+zhtMakd5K6NsjnSfM67/naM+AIHgtUXLk0p2dMsrlGiBj+G9/TSRD6i27OUjc2+ot4rltBjBYCyUlrm3aWuGYIyIXYNpUuN9kYKo7bhsSf322uR/iH5vdY5sO/TfxvIWPkvRzX8Q100JOgkacxpnl62W3qqu4aQcwpVB8PIGG8jnScj8rfTP1VTjeFS053uj/K8bhua7gfdcscDxo9FeRjzSS/CLi+IDZIOts/6qV2Ootlnfu1kdcco2Atb4ZuPiFlcZkcWm19CttS1bWwtDNA0AdLWUx7K39G2VVDWP2NY24vJzsN5vfLlxKw76Lv6xrdAwbVjwGQvzV9iNda6ruy1K588s/5bbHiDc+/oom95UaQ/wBcBjtLgLNjb2QHDRzQAR149CsvC0SMLXgG2Ruuh9pWAQ2G/M9fsueUotK4biApaptDT2jbJFLVPh4vZw/MBy4j1VnI5srNphBVYxtimauXu3bUeTvzDc7kRx5pVYeiRVss0NGWXzH2HRVLC5r+9A0OfNu9WzZe+btD9Hen8NoC+RrAN4AHEk2AVRRjkmPbAezaG8aEWI6gqZ2O7KPq6tjrEQxPa+R+47JuGA7ySB0C7O7C43NaJI2PIAF3MadBbeE/FC1g2WNDQNA0AAeAXZDxqdtnmz8vaNJdFowiQBXYcBCx3CW1VNLTSfTKxzDyuMj4Gx8F5Fq8NfT1ToZBZ0b3RuvxBLfLevZF158+PvZ3uqyOsYLNnb8x/wDNHYerdnyK0gRI5+8Aa58hp5plz/DkE/LbedRewzTBfwy911MyCDOOXXXyRFw3eZ+yMN/qUlzh19kCEZk8UHW3nyROcT9gku5pWAe1y90ENocPUokwEyQWbtA3F7HiDu8NfJIBT1QzYZsnVxGXADO54JpjVml2i74LCUiAR3WqIG5nKX2Xwg1VZT0w/tZWNP7F7vP+kFQJnLo/wDwjvMSdORlTwuI/+yQ7Df3dtc03cjVcR6GjaAAALAAADgBkAg4pQSXBQUECltKSAltCQDgKMgEWOYOoOhCII1JRT1XZKneb7JbyabDyUDFezOw0Op72AALb3NuI49Fp0azeOL+jaOecXdnJMVpXG7r7rKz7POaymaG62zG/b3+q3k2DwvO06NpJ1NrX621UWXszAQ4MYGF28XyI5HJc/wDjtO0d3+bGSqSOdYtWF1x/RYSSQsqC/VuTT9/VdPxbAXxkgtPIhpLT0IVbS/DuWoObe7YdXPFsuTdT+s1h8UrOx58dXfDNyw7wqyVlzmuj4x2BkjaGxAytAADgPm/zNH8FX4f8NKiQ3eBEOLzc25NGfnZRHHO6aJlnxuN7Cuw3YOOohdM57mXeW7IAINgDf1W6wbsVBTvEjdpzxoXEWaeIA381Y4LhDKaBkEd7NGp1c45lx5kqcvQhiiu108jJmlJtJ8AiKMpJWxgBGiRoEGsN8ZMHE+EzOtd0OzK08Nk2d+6StwmaykbLG+J4u17XNcDva4WPuqTpg1w8gD6Wm408cstE3t8B4n7KZieGmCWWB2RhmfHnr8pte3r4qH+s/suuznE5nn+uKS7z9lLpMNmmNoo3v5MY53o0LQUHwuxCXSme0cZSIx5ON/RKwMkXnT2SF1Gj+CMn/uJ2N/wxtLj5mwV1F8K6OEXcHyn/ABuy/wBLbJXY/RxXa5ILtv8AyiBvyiGMAafI37IKtWLY4fsJwBehaz4dYfL9VMxp4xl0Z8mED0VJWfAymfnBPLEdweGSt/8AyfVSpJFtM4qkuK6PifwOrY7mB8U44Bxjf5P+X95YzGeylXTZVFPLHc2BLCWl3BrxdpPQqtk1wVFG8r0D/wAP+BGKhlqXCxqJPl5xRAtB6Fxf5LA/Dz4Ry1xbUVF4qW+ukktjYiMbm3y2zztfd6IoaNkMbIYmhrI2hjGjRrWiwAXMaEkBEQjCSSkMOyU0JAKW1ADiCK6F1Iw0EV0aADRWRokABGESNABo0SCQBoIkEAAokaJAAQRI0wAggggZie0fwlpK2qNVKZGlwG2yMtaHvGQcSQSDawNtbBT8L+GmHQWLKWMkfmkvKf3yQtOiT2ZNIbZC1g2WNDRwaAB5BR5ypTlEnTQMqqlQK9lwp9QFGlatUZszj6XNBTpdSgtrMqLeMqZAUEFzs3JLSnWlEgkMcBSwUEEgF3SCUEEhgBTjSiQQA4gggkMCMI0EABC6CCQBXSkSCAFIIIIACCCCAAUlBBAARokEAGggggYEm6NBAhDlEmQQVIRWVGqjTnJGgtEQynkOZRoILUz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248" name="Picture 8" descr="http://ifen.bauv.unibw.de/snun/template/img/cooperat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59461"/>
            <a:ext cx="3071117" cy="1652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264375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---Apex Microelectronics</a:t>
            </a:r>
            <a:endParaRPr lang="zh-CN" altLang="en-US" b="1" dirty="0"/>
          </a:p>
        </p:txBody>
      </p:sp>
      <p:pic>
        <p:nvPicPr>
          <p:cNvPr id="11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1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483518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8000" b="1" dirty="0" smtClean="0"/>
              <a:t>Большое спасибо за внимание!</a:t>
            </a:r>
            <a:r>
              <a:rPr lang="en-US" altLang="zh-CN" sz="4400" b="1" dirty="0" smtClean="0"/>
              <a:t>         </a:t>
            </a:r>
          </a:p>
          <a:p>
            <a:endParaRPr lang="en-US" altLang="zh-CN" sz="8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047415" y="4928269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(Inner use)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pic>
        <p:nvPicPr>
          <p:cNvPr id="7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757" t="610" r="65385" b="70560"/>
          <a:stretch/>
        </p:blipFill>
        <p:spPr bwMode="auto">
          <a:xfrm>
            <a:off x="8217173" y="0"/>
            <a:ext cx="926827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75830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061" y="899954"/>
            <a:ext cx="50405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Tx/>
              <a:buChar char="-"/>
            </a:pPr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</a:rPr>
              <a:t> Нам потребуется </a:t>
            </a:r>
            <a:r>
              <a:rPr lang="en-US" altLang="zh-CN" sz="1600" b="1" dirty="0" smtClean="0"/>
              <a:t>“</a:t>
            </a:r>
            <a:r>
              <a:rPr lang="ru-RU" altLang="zh-CN" sz="1600" b="1" dirty="0" smtClean="0"/>
              <a:t>хорошая</a:t>
            </a:r>
            <a:r>
              <a:rPr lang="en-US" altLang="zh-CN" sz="1600" b="1" dirty="0" smtClean="0"/>
              <a:t>” </a:t>
            </a:r>
            <a:r>
              <a:rPr lang="ru-RU" altLang="zh-CN" sz="1600" b="1" dirty="0" smtClean="0"/>
              <a:t>память</a:t>
            </a:r>
            <a:r>
              <a:rPr lang="en-US" altLang="zh-CN" sz="1600" b="1" dirty="0" smtClean="0"/>
              <a:t> </a:t>
            </a:r>
            <a:r>
              <a:rPr lang="ru-RU" altLang="zh-CN" sz="1600" dirty="0" smtClean="0"/>
              <a:t>для того, чтобы хранить информацию о большом количестве чипов</a:t>
            </a:r>
            <a:endParaRPr lang="ru-RU" altLang="zh-CN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endParaRPr lang="en-US" altLang="zh-CN" sz="16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lnSpc>
                <a:spcPct val="80000"/>
              </a:lnSpc>
              <a:buFontTx/>
              <a:buChar char="-"/>
            </a:pP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</a:rPr>
              <a:t>Нам потребуется </a:t>
            </a:r>
            <a:r>
              <a:rPr lang="en-US" altLang="zh-CN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1600" b="1" dirty="0" smtClean="0">
                <a:solidFill>
                  <a:schemeClr val="bg1">
                    <a:lumMod val="50000"/>
                  </a:schemeClr>
                </a:solidFill>
              </a:rPr>
              <a:t>специальное программное обеспечение</a:t>
            </a:r>
            <a:r>
              <a:rPr lang="ru-RU" altLang="zh-CN" sz="1600" dirty="0" smtClean="0">
                <a:solidFill>
                  <a:schemeClr val="bg1">
                    <a:lumMod val="50000"/>
                  </a:schemeClr>
                </a:solidFill>
              </a:rPr>
              <a:t>, чтобы управлять этой информацией</a:t>
            </a:r>
            <a:endParaRPr lang="en-US" altLang="zh-CN" sz="16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76256" y="3435846"/>
            <a:ext cx="25202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Нам скорее всего потребуется компьютер </a:t>
            </a:r>
            <a:r>
              <a:rPr lang="en-US" altLang="zh-CN" sz="20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pic>
        <p:nvPicPr>
          <p:cNvPr id="1026" name="Picture 2" descr="https://encrypted-tbn0.gstatic.com/images?q=tbn:ANd9GcQqowtk24A3DXpWNONxQTK7HZ8WxN5PDQF4VIt3qxnH9bm8PibM0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2682" y="633083"/>
            <a:ext cx="1080120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0.gstatic.com/images?q=tbn:ANd9GcR3ARY3e18P2QR-kj8AHych1NT5ajMTuMvlP5M9DlhJP4N9vC8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/>
          <a:stretch/>
        </p:blipFill>
        <p:spPr bwMode="auto">
          <a:xfrm>
            <a:off x="6843970" y="2135192"/>
            <a:ext cx="1356544" cy="10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加号 1"/>
          <p:cNvSpPr/>
          <p:nvPr/>
        </p:nvSpPr>
        <p:spPr>
          <a:xfrm>
            <a:off x="7209042" y="1713203"/>
            <a:ext cx="360040" cy="387172"/>
          </a:xfrm>
          <a:prstGeom prst="mathPlu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0" y="2172949"/>
            <a:ext cx="81369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Нам потребуется специальное устройство для того, чтобы подключить </a:t>
            </a:r>
          </a:p>
          <a:p>
            <a:pPr algn="just"/>
            <a:r>
              <a:rPr lang="ru-RU" altLang="zh-CN" sz="1400" b="1" dirty="0" smtClean="0">
                <a:solidFill>
                  <a:schemeClr val="bg1">
                    <a:lumMod val="50000"/>
                  </a:schemeClr>
                </a:solidFill>
              </a:rPr>
              <a:t>  чип правильно, чтобы не повредить его!</a:t>
            </a:r>
            <a:r>
              <a:rPr lang="en-US" altLang="zh-CN" sz="1400" b="1" dirty="0" err="1" smtClean="0">
                <a:solidFill>
                  <a:schemeClr val="bg1">
                    <a:lumMod val="50000"/>
                  </a:schemeClr>
                </a:solidFill>
              </a:rPr>
              <a:t>amaged</a:t>
            </a:r>
            <a:endParaRPr lang="en-US" altLang="zh-CN" sz="1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altLang="zh-CN" sz="1400" b="1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Рисунок 6" descr="Shemma connectio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2499742"/>
            <a:ext cx="2933759" cy="2232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79512" y="3509595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b="1" dirty="0" smtClean="0">
                <a:solidFill>
                  <a:schemeClr val="accent6">
                    <a:lumMod val="75000"/>
                  </a:schemeClr>
                </a:solidFill>
              </a:rPr>
              <a:t>Нам потребуется устройство интерфейс для связи с чипом</a:t>
            </a:r>
            <a:r>
              <a:rPr lang="en-US" altLang="zh-CN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811557" y="483518"/>
            <a:ext cx="41469" cy="352839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107504" y="2428659"/>
            <a:ext cx="6745522" cy="59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7139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7504" y="915566"/>
            <a:ext cx="86409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80000"/>
              </a:lnSpc>
              <a:buFontTx/>
              <a:buChar char="-"/>
            </a:pP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2000" dirty="0" smtClean="0">
                <a:solidFill>
                  <a:schemeClr val="bg1">
                    <a:lumMod val="50000"/>
                  </a:schemeClr>
                </a:solidFill>
              </a:rPr>
              <a:t>Последний шаг, который нам потребуется сделать подключить каким то образом </a:t>
            </a:r>
            <a:r>
              <a:rPr lang="ru-RU" altLang="zh-CN" sz="2000" dirty="0" smtClean="0">
                <a:solidFill>
                  <a:schemeClr val="bg1">
                    <a:lumMod val="50000"/>
                  </a:schemeClr>
                </a:solidFill>
              </a:rPr>
              <a:t> чип </a:t>
            </a:r>
            <a:r>
              <a:rPr lang="ru-RU" altLang="zh-CN" sz="2000" dirty="0" smtClean="0">
                <a:solidFill>
                  <a:schemeClr val="bg1">
                    <a:lumMod val="50000"/>
                  </a:schemeClr>
                </a:solidFill>
              </a:rPr>
              <a:t>к нашему интерфейсу</a:t>
            </a:r>
            <a:endParaRPr lang="en-US" altLang="zh-CN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altLang="zh-CN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9" name="Picture 2" descr="\\192.168.0.2\市场科内部共享\产品图库\产品图片库\激光类芯片\激光产品图片10年09\LK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4105" b="10566"/>
          <a:stretch/>
        </p:blipFill>
        <p:spPr bwMode="auto">
          <a:xfrm>
            <a:off x="5671679" y="2653132"/>
            <a:ext cx="2376264" cy="1579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rocodile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59832" y="2355726"/>
            <a:ext cx="2611847" cy="15866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95536" y="2242459"/>
            <a:ext cx="26642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“</a:t>
            </a:r>
            <a:r>
              <a:rPr lang="ru-RU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крокодилы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” </a:t>
            </a:r>
            <a:r>
              <a:rPr lang="ru-RU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наиболее универсальное решение</a:t>
            </a:r>
            <a:r>
              <a:rPr lang="en-US" altLang="zh-CN" sz="2400" b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3059832" y="1888140"/>
            <a:ext cx="0" cy="2267786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7651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0279" y="1179778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Да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возможно это хорошие решения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! </a:t>
            </a:r>
            <a:r>
              <a:rPr lang="ru-RU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Но</a:t>
            </a:r>
            <a:r>
              <a:rPr lang="en-US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ru-RU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 бизнесу требуются</a:t>
            </a:r>
            <a:r>
              <a:rPr lang="en-US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</a:t>
            </a:r>
            <a:r>
              <a:rPr lang="ru-RU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 инструменты</a:t>
            </a:r>
            <a:r>
              <a:rPr lang="en-US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! </a:t>
            </a:r>
          </a:p>
          <a:p>
            <a:pPr algn="just"/>
            <a:endParaRPr lang="en-US" altLang="zh-CN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55576" y="2283718"/>
            <a:ext cx="38164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Ноутбук, не говоря  про  компьютер – не обладает достаточной мобильностью.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pic>
        <p:nvPicPr>
          <p:cNvPr id="3074" name="Picture 2" descr="https://encrypted-tbn0.gstatic.com/images?q=tbn:ANd9GcS0OygbzFtEHfa-UtOWmi4lj42FuXdEvKlqIBRmMUDMCochIc2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3" y="1851670"/>
            <a:ext cx="25465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矩形 1"/>
          <p:cNvSpPr/>
          <p:nvPr/>
        </p:nvSpPr>
        <p:spPr>
          <a:xfrm>
            <a:off x="5868144" y="4371950"/>
            <a:ext cx="2232248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zh-CN" i="1" dirty="0" smtClean="0">
                <a:solidFill>
                  <a:schemeClr val="accent6">
                    <a:lumMod val="75000"/>
                  </a:schemeClr>
                </a:solidFill>
              </a:rPr>
              <a:t>Слишком большой</a:t>
            </a:r>
            <a:r>
              <a:rPr lang="en-US" altLang="zh-CN" i="1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zh-CN" altLang="en-US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7138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1491630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Программное обеспечение должно быть простым и удобным, по возможности 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“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живое общение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”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исключить, предоставить программе выполнять необходимые действия в автоматическом режиме, не вникая в цифры</a:t>
            </a:r>
            <a:r>
              <a:rPr lang="ru-RU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 ….</a:t>
            </a:r>
            <a:r>
              <a:rPr lang="en-US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9" name="Рисунок 10" descr="PC program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2478" y="1923678"/>
            <a:ext cx="4121970" cy="2305262"/>
          </a:xfrm>
          <a:prstGeom prst="rect">
            <a:avLst/>
          </a:prstGeom>
        </p:spPr>
      </p:pic>
      <p:pic>
        <p:nvPicPr>
          <p:cNvPr id="5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671666"/>
            <a:ext cx="8568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Tx/>
              <a:buChar char="-"/>
            </a:pP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Да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ru-RU" altLang="zh-CN" sz="2200" dirty="0" smtClean="0">
                <a:solidFill>
                  <a:schemeClr val="bg1">
                    <a:lumMod val="50000"/>
                  </a:schemeClr>
                </a:solidFill>
              </a:rPr>
              <a:t>возможно это хорошие решения</a:t>
            </a:r>
            <a:r>
              <a:rPr lang="en-US" altLang="zh-CN" sz="2200" dirty="0" smtClean="0">
                <a:solidFill>
                  <a:schemeClr val="bg1">
                    <a:lumMod val="50000"/>
                  </a:schemeClr>
                </a:solidFill>
              </a:rPr>
              <a:t>! </a:t>
            </a:r>
            <a:r>
              <a:rPr lang="ru-RU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Но</a:t>
            </a:r>
            <a:r>
              <a:rPr lang="en-US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  <a:r>
              <a:rPr lang="ru-RU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 бизнесу требуются</a:t>
            </a:r>
            <a:r>
              <a:rPr lang="en-US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2200" b="1" dirty="0" smtClean="0">
                <a:solidFill>
                  <a:schemeClr val="accent6">
                    <a:lumMod val="75000"/>
                  </a:schemeClr>
                </a:solidFill>
              </a:rPr>
              <a:t>профессиональные</a:t>
            </a:r>
            <a:r>
              <a:rPr lang="ru-RU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 инструменты</a:t>
            </a:r>
            <a:r>
              <a:rPr lang="en-US" altLang="zh-CN" sz="2200" b="1" dirty="0" smtClean="0">
                <a:solidFill>
                  <a:schemeClr val="bg1">
                    <a:lumMod val="50000"/>
                  </a:schemeClr>
                </a:solidFill>
              </a:rPr>
              <a:t>! </a:t>
            </a:r>
          </a:p>
          <a:p>
            <a:pPr algn="just"/>
            <a:endParaRPr lang="en-US" altLang="zh-CN" sz="22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8635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363575" y="2355726"/>
            <a:ext cx="38164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err="1" smtClean="0"/>
              <a:t>Unismart</a:t>
            </a:r>
            <a:r>
              <a:rPr lang="ru-RU" altLang="zh-CN" sz="2000" b="1" dirty="0" smtClean="0"/>
              <a:t> </a:t>
            </a:r>
            <a:r>
              <a:rPr lang="ru-RU" altLang="zh-CN" sz="2000" b="1" dirty="0" smtClean="0">
                <a:latin typeface="Calibri"/>
              </a:rPr>
              <a:t>®</a:t>
            </a:r>
            <a:r>
              <a:rPr lang="ru-RU" altLang="zh-CN" sz="2000" b="1" dirty="0" smtClean="0"/>
              <a:t>– одно устройство</a:t>
            </a:r>
            <a:r>
              <a:rPr lang="en-US" altLang="zh-CN" sz="2000" b="1" dirty="0" smtClean="0"/>
              <a:t> </a:t>
            </a:r>
            <a:r>
              <a:rPr lang="ru-RU" altLang="zh-CN" sz="2000" b="1" dirty="0" smtClean="0"/>
              <a:t>содержащее всю необходимую информацию  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о чипах и  программу для их восстановления!</a:t>
            </a:r>
            <a:endParaRPr lang="en-US" altLang="zh-CN" sz="20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Больше не требуется  ни компьютер, ни принтеры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76" y="1292155"/>
            <a:ext cx="48965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Бизнесу требуется </a:t>
            </a:r>
            <a:r>
              <a:rPr lang="ru-RU" altLang="zh-CN" sz="2000" b="1" dirty="0" smtClean="0"/>
              <a:t>профессиональный </a:t>
            </a:r>
            <a:r>
              <a:rPr lang="en-US" altLang="zh-CN" sz="2000" b="1" dirty="0" smtClean="0"/>
              <a:t> </a:t>
            </a:r>
            <a:r>
              <a:rPr lang="ru-RU" altLang="zh-CN" sz="2000" b="1" dirty="0" smtClean="0"/>
              <a:t>инструмент</a:t>
            </a:r>
            <a:r>
              <a:rPr lang="en-US" altLang="zh-CN" sz="2000" b="1" dirty="0" smtClean="0"/>
              <a:t>! </a:t>
            </a:r>
            <a:r>
              <a:rPr lang="en-US" altLang="zh-CN" sz="2000" b="1" dirty="0" err="1" smtClean="0">
                <a:solidFill>
                  <a:schemeClr val="bg1">
                    <a:lumMod val="50000"/>
                  </a:schemeClr>
                </a:solidFill>
              </a:rPr>
              <a:t>Unismart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®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 - эффективное решение</a:t>
            </a:r>
            <a:r>
              <a:rPr lang="en-US" altLang="zh-CN" sz="2000" b="1" dirty="0" smtClean="0">
                <a:solidFill>
                  <a:schemeClr val="bg1">
                    <a:lumMod val="50000"/>
                  </a:schemeClr>
                </a:solidFill>
              </a:rPr>
              <a:t>…</a:t>
            </a:r>
          </a:p>
        </p:txBody>
      </p:sp>
      <p:sp>
        <p:nvSpPr>
          <p:cNvPr id="14" name="Прямоугольник 6"/>
          <p:cNvSpPr/>
          <p:nvPr/>
        </p:nvSpPr>
        <p:spPr>
          <a:xfrm>
            <a:off x="2699792" y="326666"/>
            <a:ext cx="52324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-100" dirty="0" smtClean="0">
                <a:solidFill>
                  <a:schemeClr val="accent6">
                    <a:lumMod val="75000"/>
                  </a:schemeClr>
                </a:solidFill>
              </a:rPr>
              <a:t>UNISMART</a:t>
            </a:r>
            <a:r>
              <a:rPr lang="en-US" altLang="zh-CN" sz="2800" b="1" spc="-100" dirty="0" smtClean="0">
                <a:solidFill>
                  <a:schemeClr val="accent6">
                    <a:lumMod val="75000"/>
                  </a:schemeClr>
                </a:solidFill>
                <a:latin typeface="Calibri"/>
              </a:rPr>
              <a:t>®</a:t>
            </a:r>
            <a:r>
              <a:rPr lang="en-US" altLang="zh-CN" sz="2800" b="1" spc="-1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ru-RU" altLang="zh-CN" sz="2800" b="1" spc="-100" dirty="0" smtClean="0">
                <a:solidFill>
                  <a:schemeClr val="accent6">
                    <a:lumMod val="75000"/>
                  </a:schemeClr>
                </a:solidFill>
              </a:rPr>
              <a:t>- ПРОСТОЕ  РЕШЕНИЕ</a:t>
            </a:r>
            <a:r>
              <a:rPr lang="en-US" altLang="zh-CN" sz="2800" b="1" spc="-100" dirty="0" smtClean="0">
                <a:solidFill>
                  <a:schemeClr val="accent6">
                    <a:lumMod val="75000"/>
                  </a:schemeClr>
                </a:solidFill>
              </a:rPr>
              <a:t>!</a:t>
            </a:r>
            <a:endParaRPr lang="ru-RU" sz="2800" b="1" spc="-1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6172411" y="862722"/>
            <a:ext cx="0" cy="372525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\\192.168.0.2\市场科内部共享\图库\产品图片库\Unismart\Uni盒子+配件\Unismar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79999" y="1419622"/>
            <a:ext cx="2352138" cy="200396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VFRQWFx4ZGBgYGRcdIBwaGBgYIhkkGxogHDQgHh4mHBoXIzEiJikrLi4xHSAzODMuNygvLisBCgoKDg0OFxAQGzclHCQsLy43Li4vLiwsNywuLjQ3LTQ3LC0sLzc0NzQ0NzUuNy0vNy0sLiwsLDAxLzcsLDcsLP/AABEIAMYA/gMBIgACEQEDEQH/xAAcAAEAAgMBAQEAAAAAAAAAAAAABQYDBAcCAQj/xABAEAACAQMDAwMBBgQDBgUFAAABAgMABBEFEiEGEzEiQVFhBxQycYGRI0JSsaHB8GJygpKy0SQzosLxFUOD0uH/xAAbAQEAAwEBAQEAAAAAAAAAAAAAAQIDBAUHBv/EACsRAQEAAgIBAwIFBAMAAAAAAAABAhEDIQQSMVEFYSJBcZHwBhOB8UKhsv/aAAwDAQACEQMRAD8A7hSlKBSlKBSlKBSlKBSlKBSlKBSlKBSlKBWC9vEhjaSV1SNBlmY4AA+TWeojq3TDc2ksSjLkBkGQB3I3V485GMb1XIPkZoNGHrWCQqIYruYMQNyWs4UZPkuyBce+c1Za51c9Z3KP2prrR7WQcMGlllIb3yvoCfqxroaHgcg8eR4/Sg9UpSgUpSgUpSgUpSgUpSgUpSgUpSgUpSgUpSgUpSgUpSgUpUNomum4muIzbXEKwPsEkqbVl5YEx88rxnPwR4zQTNKV8DA+Dmg+0qF1jqyytZEiuLmKKR/CswyBgnLf0g4OC2ATwOahtZ+0WK2XuPaX33fIBn7G1BuOASHYOBnHJUZyMZyKC51juELIwU7WKkBvgkcH9K+WtwsiLIjBkdQysPBVhkEfQgitTXFxGHMk6CJxIwgXczhfKFdjFlPuFAPHkUFO0W8e2s1s/wD6VcPMqdt1VIuzK+31OZmfaVc5JLernkVa+ktPa3sreB2DPFEqMVJIyowQCecDwM/FUC3EN20zHTNRuWEzriWdxHjOVBSaZduVKnZswN2Mmrt0TaSxW7LJDDbr3WMUMO0hIjjAYr6WfduJI+RQT9KUoFKUoFKUoFKUoFKUoFKUoFKVq6nqEVvE80zrHEgyzMeAP8yTgADkkgCg2qVWLzqiZYzLHp108YG7JMCErjORG0nc8exUN9K89P8AU017pq3ltDH3X37YpJCowkjqMuEOThQcYAyfI80FppVR+z3qKbUdNWdjHHOzOpKqSqlXO3CFs/h2+TWl9lur3Mpv4buYzTW920e4qF9AAC4UDAUlGI/Ogu1xcIgy7qg+WIA/c17SQEAggg8gg5H71xrovU3vJ72O7WzF4JnBN2N5jh9IEcUBABQENkh15Kkg5q6dAaVZWolgtJpLjJLSndvjVs8qNo7SNz+AerAGeAKDdl60iMbTQQ3N1EpYGSCLcp2khthZh3ACCMpuHBqK+1jqa6s7ET2irgsu6UnlFYjGEI53eCT4z4zyKtFpMKQltPk1uyk2kpbGOftK5ycN3F7fJ9zJj9azav1BLd2SWUqR3EuFFzIc9vuIwbA2YLsCoyqYGcjIwUoL8usvAjS30lpEm0FQjOcE58yNjIPAHoHvVFsvtCu+7M+1biM8RKiNFGm0nl5JPWSwIyVDLxkea+6X0e8rCSYtI48M+DjgfgXGxBwOAOfcZq5WPS8aYJ8j9T+hPj9KtpG1E1e/vr3aJBEsYzmMCZ0Of6irKjj6OCK1LLpyeJ+5Cwt38ZhgtFOD552lgPpmuuR6bGv8v71q2Wp20hIRkYhimFIY5GP6SeCCCD8Gmkbc5l0u6Z0klk77oQyNJFb5VhjBVgoYHgeD7Cpe4vZp4JILsM0UqlG7akHB/wBotJyPoBVz1GZIymVG0uAx2OQAeB6lGF9ZTluMbvzr5fwQquWXyQoCjJLMeAB/n4AyTgCpEf03qEUMEUEcgkWFFjAY7X2oAFB4wxwB/SKn7a+RzgH1edp4PHnHyM8ZGR9arOo6fDtZm3LsG5gyklV9yMZJA9yucVG3NnIo9JbjBw24Ef0kEjcD5AJ8c4IPIro2wdbNcNJeW4+9FrpYIbYIkhiETsBcEsq7FcZkLFiDt2e1T/SWl9i5vFhgNvafw1jQgBWlUOJXRc8Ky9kZ43FSfqanqGqyTlYLq4khiCSYMZMe+QgdvuyA5CL6jtBGcgksFLVIdEaotxdQSW7u3csw18AztGk+2ARDn0rLgSgquOBkj3qFnRaUpQKUpQKUpQKUpQKUpQKUpQKpv2q9O3F7ZBLUjvRTLMqk4EmwN6ck4HLAjPGVGceRcqUFS07qC+lUI+lyRykYYvNCIgcf1gl9v+6jH+9Qv2Flksp7Z8brW7liOPptP/UWrodwrFSEZVb2LKWA/wCEMM/vVb6Y6MWzmmnS4ndrhzJKjdoRs7FjkKI8ryx8N8ZzQaGj9AyWrSi21CeG3lkaQxLHA2C2M7XdGxwAPHsPzqU0bom1tp3uIe8JJOZMzzEO3qyzqXw59TfiyBnIAqx0oIzUenrSdt89rbyuBjdJFGxx+ZGcVveiJOAERR4AwAPoB/YVlrnvX+rtNILOInb5lx754Cj8zx++fY0Gjr/Uj3rmOJtluCRv3Ab8DnDey4zl/fwvHMktpekxwQyOE3NCmSpBQY2BsAkcDbj5+uax2ulmGIK0QGZYg0jY2bDNGPT6txOGIHA2ncT7brBqGjvKJ0MxSKcerYv8QZjVCFckqBhQfwE8mrKvF7eP3DBEsgKxq7GNY93rLhcGQiMY2NnOc+3g1inuWFtJ35SpWRY964ZwGeMKJVjwASXAYJj0ncCueJW402OTaXBZlGN4JViPcEoRkE87fGfas9vAsahUVUUeFUAAfoKCvaJGguMxC3dSjBpIIWjA5UgF95RyTnjyOTxnnfAkilmKxNKszK4KugCsI0QhgzAgYjU5UN5PHzLE18qdIR+oQSywGMrGDIhWQb2wu5SDtYJlvPBIWgtJHTbM6k+kq0alSrKc7uWI844xjyDkHFb9KkaVtZSd0PLIjBFYKqxlPxbc7yXbd+EcDaPkHjHmLTWCxqXU7MjOw8xkfh/H5GFO7n8I885k/AotVFV6m6bV0PGV/tVI6e1a6try3t3mmaESLGkKqmGWQlSWbZv/AIZdW5OCo8jbg9fk5qg9daKVUTRcSRsJEI9ipz5/f9CaaTK6JSoLoy6lmtlmlnE3d9a4jEYQeCuAxzgg8k8/Sp2qrFKUoFKUoFKUoFKUoFKUoFKxXUwRGc+FUscfCjNc8vNX1BbCLUTcoEkaCV4FiXCQSSx5CyfiLbG9RbP82AtB0ite/vooUMk0iRIPLSMqqM+OScVXtFmd7vVLaRnKho3TcScRzwAYX4G9JOB75PvzSdI1CSRNHfdAB91lhR7gM0YuY2jTPBAMhVJAvqGRvwTnkOm3+vQQxJK0m5JCBH2w0hkJBIEaoCX4BPAPAJ8VBat1i8d1axRW00qXETsPQEYuArIAZXQDCiQsp5GB9aiF0i3ggZptRiiaK7aWOW3CotvJLHhowjM6hWBZirf1+1fVubua2tLsxtcPa3jndGmxp7YrLF3EjJGCyurbc4OCRxigkxr8dql/hZWeG6AxJIXy9yImUrn8EQ7mdo8BWNRP2faeZma5kBJJ3c+dzfP1C4GffJrU6xgdXuJWjZIb6O2BDldyyBZ1ZWUMcMAYskcewJxVx0HZb2SPIQihN7MfYNz/AJgYqZ8mrbJPdK3NnHJjuIj7TldyhsH5APv9az1U9P8AtBtJZlhXuAsdquygKSfH82Rn6iobVvtJaG4ki+7jbG7qSWJLbchccADJx84HzWd8jik3t6HH9H83kz9E47LrffXX+XRSa8u4AySAB7muM2nX94twGlfKb/XHsUALnkDjcCB45zxzmvPX2pvPfPFI5WGNwgHJCjgM20eTyT844rG+bh6dyPRw/pnyP72PHyZSSy3c3fbXWuu+3YYL6JyQkiOR5Cspx+gNRC9ZWRkWJZwzuwVQquRljgerG3z9aoNl0TJ3g9ldwOqEFZN/qB98qoP7HzUL1jYta30m30+oSoR7bvVx9A2R+lUz8rkxx9Xp/Nv430PwuXmvFjzW307k1qz9ZZfn7X3dJ6g69htZnhaOVnTGcbQvqUMMHOfB+Kx611sYrOC6ijVhMSMMx9JAORwOcEEe1UXrGL7zf5T/AO/HG6/rCuB+uMVqfft2mGI+YrpWH+7JHJ/7lP8AzVnl5Wfqym/nX8/R28P0PxbxePn6d5fh9Utv/KWf+ly1L7QJhYxShUWeZ3UYBwqxkZOCTk8r5488VBjqnU4FhuJJN8UuSoYJhgp5BwMr9PFR2p2x/wDplpJ7CWZf+Ygj/oNZNK0ie5tAz3MUdrC5XEjEbWPJwAvuX9z71leTkyut32js4vD8Lh4rlcMdevKXc3dbsknv37f9/m2Opuo7gXJaKaXtSxho03tgCaPBGAcZVi2PgqK6LpNpKdPjS5UrKq7SCQTgEheQT/LiuV9TWaRxWpimEwCvHvUMoykm/jPPHdHP5V2yK4EkKuPDoGH5MoP+ddPi7vJlu/yvG+uzDDxOCceM1uzetX8PU+Pfu3fe1b+zGXbBNCx5jmbH5OTtH+FW1ryMDO9cbivBB9Qzkce4AJI9sH4rnvSmnGWa6dCA0bsYy3KrIRIqvj3ZRuA9sO30q12nTgQAKxXEfbRs7inJJI3DBdnw7O2SxA+Aa7a/LxsarrqQrIQC7qFCIMZd5GZUVc/Ljbnx5+KibC/KN233zT90bmRiqNO6MXQc/wDkxR4JLDAAT8clTC6FHvErZMgYEMOMBUZFVR/KoV38c+pjnmtmPTYl8IByf/UcsPyJ5I8GoGhca0weONVyzbmY4OFiTOXI8gfhAHJYtxwpNbWiXTyRB5F2k5IBxkKSdoJHG4Lt3YyAcgE4yd4IMlsDJABOOSBnGT9Mn9zXqgUqEg1R5kV0aOEpctHKsmWykc8kWFOV2s5VSpOfOMGtzU9XigKhyxd87UjR5HYDGSEQE7RlcseBkZPIoN+lQ79SwCCacFyLdS0qFGSRAoJO6NwGHpBI45HjNYoNam7kXdtxHDO22NxIWcEqWXux9sBMhSOHfBKj34CdpSlB8ZQRg8g+a57rnRU40+4tEui1qsTmGHt/xMqpaKNptx3RhwvhQxAAJxnPQ6UFWPTsN6lvcy9+KVoED9uWWFmRgGKShSCQCTx5GTUtB09arAbcQRmAszdplDJlnLHCtkAbiSAOB7YqTpQa9jYxQoEhjSJB4WNVVefoBitilKCh/aqf4cHx3lz+mT/7ak9b04XGniMyiJO2jM5GQFQKxyMj4+a0ftNxJC8K57qx94YH8qsAefk8jFe9Jk++6SVTG5oWjAz4YD0g/wDpplN42NfHzuHNhlLrVnfx379uX6/PAHi+6ghYkCmUrt7jqcltvt5Hnnx9K3+s37epGUDKsY5l+oKof7g1HzX5azFsYiGgkaQv8K2FIYfO8gZ/IVv69bvcQWUsaO7dnssFUnBhbAzgeSrKfyrxt7l19r/P3fSpP7fJx+v2/Hhu3e9/ilt+8n+N6ZPtOt9t+7DxIiOP+Xb/AHU1L9R6BBcJFci6hglliRmSVgATsXke4/Y156r0S4uobGRIXaTsduQbcEFMY3ZxjJLmstx0NPPaW5OI7iJWjZXIwyb2KcrkAgNj6/pW9wyuWf4d77/n7vLw8rjw4fG3zTDLHeF9rdTrufF9M7/SqfrGiz2bIXwNw3RujZBxjlSOR5HxVh6oDXWnWt43MiZikPyNxCk/qP3es0f2f30uxZ5lCINq5dn2r8Kvj9Mir8Onofuf3PntbdueM5znd4xndzU8Xj5X1TWpZ+fyz836xwcd4MvXM+THLu4zr03cv7zXXzHJOmbsvfWe7+R0TP0DcfsCB+lavUdqbe5uIBwu88f7OdyfrtI/c11vSegLOBkkCuzowZSznhlOQcLgeR8VNtpEDSGVoYmkOMuUUngADkjPgCrTw87jq3vbHk/qTx8PI9fHjbj6da6ncu58/dR9E0L73oiRDAfczxk+NyyMP8RuGfrVXtdC1IRSWiwOI3YMwIXGV+HJx7DwfYV2o4HAGB7AV9QV0XxMbJ33Jp5PF9f5ePLk1hLjllc5Mu9Xe/t/tQZfs73WlvC0oV42d3YLuyZNuQvI4G1Rn3xVqVVtrUAtlYIsFjxxGvn9hWbVdREKBmV2y6IAi7jl2Cjj4Gck/ANQHW16SqW0f45CC2PZc+n92H5HaQfIrbDiww7xjzvJ8/yPJxmPLlubt9p729s32bWxW3d2GGkkJP8Anj/iLGpGfqy3UMx7piQkNMIpDGCPP8TG3aDwX/COckYONq104x2nZjO1u2VUj2Yg8/uc1raDqEAsI3JSOGKIJIrbQIu2oV0ceFKEFSPpUuVsWeuRyPAqAkXFu1xG3GNimHI/P+Mh/etPUuoGjW59Kh45Yootxwrd8RBWf4UO75x7Icc8VB6Dc7bSwuFik2W5kt5FCOzxxKXj5QAudskUIYYJAyfatx7D79JduoZYnjtxE0sbgGe2lmk3dtwGZATCD4DBSAcc0GJeoBE6ldQjvSXVZYUWIlQ5ALRdr1LtJ3ESF8qpGc81n3di5eW6F0P4pKzrI7Qdt/SivGr4QKCNxZAu4b93JNb++8cLGIY7bkdyQSBwFBywhXYCS3gFwuM5wcbT81bQ55u7Eblfus+RIjRZkCMAHSOUOAFYZ5ZGI3Ng+NoQdzp8cFvq3ahjUxuJ0CIqltkEMq5wMn+KsmPNT1pKi6hLuwHmgjMJP86RmTeq/JVnDH6SL+kidMQyTOdx70axupxtwnc5AxnJEhB58KvjHP2fSoZIlhkjWSNcYWQBvwj0nn3Hz5oIPVrZbi9aJcEGymiuMHgd1ouwH+uPvBHwC39XP2V3uNOtpVVu5/4Wcrg7vTJC7jHztDip6wsIoE2QxpEmSdqKFGT5OB7n5rZoFKUoFamqalHbxmSVtqggeCSWY4VVUAszE8BQCTW3VS1+6kF/EFgklKQk242nt96RirtJJgiPtxqOTziVgoYnFBPJrUBtluu6ot2QSCRvSNrYwTnkeR5rJPqCJNFCfxyq7L+UWzd/1rXORFJeaUtnbYf/AMP3pyuEDNLmWKFc8IZCwY/0pgH8YIsb6JPdv96dns50IFuP4btHHhg/cHKFpNxyoJA2Re6mg9a11BML6K2tzGdrRd1WUsziVn3hSGAj7cSPIWIOSY1/m52rzWWGpQW4kVYzFIzgrnfL6SiB8YVgm+TbnJABxjmtKPox4JjNaXCxySxiOeSWISyOQ7NvD7lw5LEEEFMBAFAQCmq9ImYR2rbDZAiWd3JaeaUNnBOMKrfzMDkqdihRQQNlcXd/ezEPFBELZdjRqZTJGZpgrIzhQMsjYJRgQARkEExn2fa192uHgk9MMsjoucYSaN2V1PwMg4+jLmumxaOq3RuFYqDAsBjAG3EbsyEe4xvcY8cj4qB6r6Uhk7kixqGkwXYAAkqMKSRzkZ4PkVMFkSBAxYKoZvxMAMnHyfJr2TXMumdTNg7LMp2yOS7jJ3sx4YjwJfY4wJBtx6lCG8dOXUssPcmRoy7uyI42ssW89oMPZtgUkHkZwfFWiLu+6Ur4a8ySBQWYgADJJOAAPJJ9hVc1XrW3ih7yrPMCypH24ZcSM5AXZIyiMg5/FuwfbJ4ohZK9Rrk1T9T6ruIZIoTZBpp5QkYWddpG3c5LFA52LyxCFRkAMa2tW6kuIrq2torUHvyld0kg3duPBkcImcLtPBZgc4G3mmxbGNDxVQj6la6mkS37whiYoZIoizSyKfWI3deyiKcqWY5Y527cbjqCW/axuESVTdPPILYNJHv7SMu5GdfR3lUSjIyFOMnjNQaXC6ukjG6Rgi5xljgZP/8AAT9ACTwKrN1rz3U4itEeW3hOZpVcRqZV2tHHvPqKYIZiitn0ryGYVENrMUcF1fC2khuLKIxGGRSxE0gUhmkDHuAho/X5ClyTh6zJr8FhbLDHIspCszTZ3dy4c7nIwfWSzFiAeNyL4yUb2Ns9XSCScyRxxxQoF5csxnKqxBYDCpGrKWwGJ7iAev0Vm6V05pZTcy5JzwSMZPgnHgcADGTgADJ2g1StLt1ktpBdrPGSwa3xhnkfJYEgcGd5WY7cbBn33OWwavrs5aPErNJDnfHCxjiVhgbFIOJHX1b2OQDhVIwamS3qDuNR82h2zyid7eBphjEpjQuMeMORnj25qJ6L6vhvYwA22dAO5G3ByPJHyM/t7+2Zh9XhFwtsZAJ2TuCPnJQEjPjGMg/tVbLLqrNfQoXR7pWUqv3gtGf6lkjjdiP/AMjSD9KlqV4mmVBudgqj3YgD9zUD3SqR03qs8upXAOo2U9ttYxW8BRnUBlGXIGQR4OWYEnwPAu9ApVX1PqiQ3TWdlCs88ahpmkcxxQhh6AzBSzMePSo8c54NaNz1ZdWc8KajBCsNw4jS4gdyqyH8KyK6gjPPqBxx+eAu1Kqf2pXNxFp0s9rI0csJWTjHqUMA4bPttJP/AA1G9O9Nx6lbJd6kDcPcL3FjLOIoUf8AAsaAgZ2kZc5bOeaC/Urn/wBjt2/Zu7WSRpDZ3ckKFjkiNeFBPvyH/t4FdAoFeJk3KwzjIIz8ZFe6UER0noCWNpFbIc9tQGbGN7fzMRk4yfAycDA8AVL1XuteoXsooWjiWV5riOABnKKpk3YLEKTjIA4HvXOB9rF3IgZI4FDtCsfpdsmeK4HqO7+WeILwBxn86DtFRsuu24YJ3AzGXs4QF8SkZ2vtB2HHPqxXEj1jqU8AJuZtoKsWRYopG7tqSO2mFMqRzI5wuSy/PkY9TCA3c/dJBbT71ZN0mWWQhZjtY5HrPj+UYHjig7lqGv2sC7prmCMZIy8iDJHkDJ5I44rchlSRFZCro6hlYEEMrDIII4IIOc1+Y9GhXu26BUDZhjuFUDA/i3Ns+7AxuKOjc8nOfHNd5+zCRzpVoJEZHWLYVcFSO2SoyCM+FB/Wg9a508HBKjI+MA8HyMHgg+4PBqAs7ie19KnMY8Rybig8/hcAyRD6YdfZVWrRrWo3HdFvaJEZdnceSYtsjQsVX0r6nZir4AIA2nJ8A61tDMZezeLCWdS0c0AZQdpG5WRmJVsMCCGII3eMczsRXUFyt5avCcwlipLOu+IhHViryRkqqMBtIYqcH8PtWlqM73V9pyO0HaUy3LJDJ3FLQKoiPcKrnDyAgbRjBPORtnrvpjncnn2K8Gqdr15BHI0U06SSryyNH94dcf1AI5X28gVO0Lbc6TcDUPvcaRyr927Kq8rR9tu4WY8RsMMNoJAyNvgivGk9O3S6hNeTTQvvVI4wEYlIl5dU9QCBnOf5/A5yeKlo2utcySR29w79pVLNG21PWOANoHPyMcYIr1qV/NHNBBJPPuuCyxglGXKAE5LJkeR80QtVn0ybK1NtDevFEC3a3dkFBIxLespliNzMPHOATitNr20t5GPekaQKI0jiz6IQRtABG45I3NIuSSfOFGIDX9NkgtprjaX7abim91VgCN2QPT4yfw84+uasHS/TyS20MwAVJIkkCjAADqDjA44zio6S0G1edwUt0+7oSSxB3OSfJZyfJwCHY59mWpPQulN2Hk5z7+c+cc/HJwOAMnAqldG39leK9zeRT3UjSMIrZLeeWOGMHCgKqdsueSWJJ8eOczug6bNDqMUun2VzbWUoK3UUpiRM4GySOLulgw4zgDgYA5NNmm59oKdsr28rsjfBHB3MpBw3lW2ZAYcgO2OcEUSwdGQIAF2jhR7D5X6f2rr/AFl0tb30JS4ZkG5WV1YKVcHCkE8Z9WP1rn3UPQs8Hcma5EoUF9xjWM8cks6ttzjPO0Z9z5Na8WcnVRYr1xZsHEkbGOVeVdeP3xX2LV7q61WzllmFvIoMLSIkYYIwbkFwUYFmPt6d3A+PenagsgAJHPgjw35fX6ft9PV/YK4ww/I/9j7GujLGZTtWXTs2i6I0DM7XV1cMwx/GZNo/3URFUH6+a3tQ0+KdNk8UcqZztkVWXI8ekjFcY0zrS8tlS3eYCLeoE7J3GSPPqGM+ceM58YHsB2u1uUkRXjYOjDIYHIIrkzwuPuvK5zrNqlr1DpzxosaT28sBVQFHoDMOAPOWQftXS6geoul0u57SdnZHtJDIm0D1Z25U5/lO0ZxU9VEuZaReJp2t363TCKO+EcsErkBGMYIZdx4DZc8H4H9Qz6+1C9i1CGPTrR0nuJZUJ7ZDiFEOWeRlOFAHGCQTniui3VqkilJEV1PlXUMP2PFfLOyjiXbFGka/0oqqP2AxQafU1gbizuYR5lhkQfmyED/HFR/2d2c8Om20VynbmjTYy5VsBWYJypI5QKfPvVjpQVjpvphrW9v7juKY7t0ZUAOVKA7iT45LHx9Ks9KUClKUEF1pob3lqYo3WOUSRyRswJAaKRWGQOecEfrVA6c+y2U7jcSGEJKRsREKyLHcGWJ1O4lAS7jactj/AB65SgpNn9ltiilW78gBQoWlIMYj37AjRhTgdx/JJ588CptOkbECMG1hbtRiJC6ByIwDhctkkcnz8n5qbpQY4oVXO1VXPJwAMn6/NamupMYG+7kCYFShPI9LqSGGRlSAQRkEgnkea36UFPutFug33i41NYAqFWaGCKNQhIPqaZnBwQMHjGWx+I1qaNe2P3uEJqEt9OxZVzOsioCjksUjURj8O3OM8ipnraFO3DI8TTiG4jbsgIe4z7olBDkLw0oYZP4lX86xR6hfOUWKwFvHvTc0s0ORGHUvtjjDgkpvXllwTmgk+qrmSKyupIf/ADUgkZMc+pUYrge5z7VA/ZHbxLpdu8WC0ql5X8l5Sx3lm8khgRz8Yq5EVT7foMW7ubG7ubNJG3NCnaeME+SiSIdhP0+g8AUENoUKwdSXsQUBbm1ScADHqQop4x7kuSfnNZPtjg7cdjeKpItLyOSQqM7YyfUT9Mqg/UVqy9OSWmuWEyG5uBLHMk80hZyMKSu4gbY1yygAADiunMMjB5BoKJ1h1FFeW0llp7x3Vxcp2x2mDJGj8O8zrkRqFJ4PJOAAa3fsnaYaZDFcRSRSwFomV1ZchGOwrn8S7Co3DIJBq1W9siDCIqD4UAD9hWWgommdM3unSzfcDbzWk0hl7EzPG0TtjIjdVYFPoQMYHvkmVtrDUZZUe4uYYI0bPZtkLb8ezzSjOPOQqL588ZqzUoNTVdLhuYzFPGssbeVYZHHj9frUBF9nWngBey7Iv4Y3muHjGPH8NpCh/IirVSg5/wBYdFrIN0YCsBgEDjA8BgPb4Pt/hVDjnaNjFOCCPc/4ZPuP9r/5rvbDPBqo9WdJpOuQMEeCPK/9x8j/AOa24+X09X2RY5xc24IwwyD/AK5rxoWt3GmvmLMluTl4iT+6/B+o/XOMV8kElq/amGV9iOePlfkfTyKzyRjGRyp8EV09WfZT2dd6c6hgvYhJA2f6lP4lP+0P8/BqWr89xrLbSie1cpIPIHhh7gjxz8Hiuq9FddxXoEcmIrkeUPhiPOzP77fP54zXNycXp7nsvKt9KUrFJSlKBSlKBSlKBSlKBSlKBSlKCN6junitZ5IsdxI2ZSRkAgeSPcDzj3xVQ1XQIbV4pWkvZ5ZEdA6yztI852NFtAbtoMLJwQI8H1ekVf5c7Tjzg4/P2qjW8kt01tao9ysMMW+7kCtbuzgARxKyhdvO5mEeBhQM88hd4N21d+N2Bux4zjnH0zWStHRO52U7oYPzw5UsAGOzeVJUtt25IJ5zW9QKUpQKUpQKUpQKUpQKUpQV/qTpyO4Qgrn3+oPyD7GuU39lLZPtYFoieD/r8LfTwf7d2qK1rRknUgqDkcg+DWmHJcf0RZtyLaGG5DlTUXf2G4h0JVxyGHnjxUxrehy2Tl0yY/fPt9G+nw3+jihkWUZXgjyvuP8AXzXXjlLNxT2WLor7RyCLe/OGHCzH/Df/APt+/ua6grAgEHIPIIr8/wCoaesg54I8H4re6R63n09hDODJB7DPK/WMn/pP+GSay5OHfeK0rudK1NL1KK4jEsLh0PuP7EeQfoa265VilKUClKUClKUClKUClKUCqkmjyTGV7q9uEUSuojhlSKNUDHt+pVEm7Zt3Zb8WfbBNtqi6/otv96k2afHfXMpErmbYI4k2LGu5mB/EYmIVVYkhicDmg2unXsrQXDRzsyNcrGWMs038SVYtoJLt6i78tx558Zq4VCdOzlcwyWqWrgbgsTK0bqCASjBVOQSuQVGNw85qboFKUoFKUoFKUoFKUoFKUoFKUoNPUdPWVSCBn/XmuT9T9KPbuZIAQByVHkfO35X6e35eOyVgu7VZBgj9athncb0izbh1perLwcLJ8ezfl/2/v5rzd2iuCrDI/wBeKsvWPRZBMkQ58lRwG+q/Df3+h81W11H+Sbg+A545+HHsfr/b37Mc5lNxSzTW0rVLnTZe5ExaM/iB/CR8OP7Hj9Mmu09J9WQXyZjO2QD1xk8j8v6l+v5ZxXK5IvIIyPioO4tHtnE8DlNpB4JyuTjj584x75x74qOTCZd33TK/R9Kq32fa9LdwyGZSrxyGM5Kk5XyCV4yDwce/HPk2muJcpSlApSlApSlApSlAqD1YXCTb7UwO7phoZnZMiM/iR1ViMdwBgVIOU5XHqnKrHW8Fqew95E8se9owqJI/LoT6kQFmH8MDGCMkZ8ZANKmk+8q15LB33Vo4YIGLBF/HIWZsM7N21ydoA2ADySbPVF0uKHvwfcNMe3w/8SdrdIAIip3ghsSMWIUAbfODnAq9UClKUClKUClKUClKUClKUClKUClKUHiaEMMEZFc+6y6MD5dMB/n2b6N/3rolfHUEYPipxysu4Pz3bzSQv2nViAcbfLKfp/Uv+hkVNWlme7E5CySn1W1v7E+BPP8A0wqd2wfzkZB8Yv2udN7pAyLzjAOBnHxW70703Hb5baA7ck4GTgADP5AAfkBWufL6ppXTe6f03sQhSdzsS7tgDc7nLsQOBkk8Dx4qSpSsVilKUClKUClKUClKUCvLxg4yAdpyMjwcEZHwcE/vXylB7pSlApSlApSlApSlApSlApSlApSlApSlApSlApSlApSl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5" name="AutoShape 6" descr="data:image/jpeg;base64,/9j/4AAQSkZJRgABAQAAAQABAAD/2wCEAAkGBxQTEhUUExQVFRQWFx4ZGBgYGRcdIBwaGBgYIhkkGxogHDQgHh4mHBoXIzEiJikrLi4xHSAzODMuNygvLisBCgoKDg0OFxAQGzclHCQsLy43Li4vLiwsNywuLjQ3LTQ3LC0sLzc0NzQ0NzUuNy0vNy0sLiwsLDAxLzcsLDcsLP/AABEIAMYA/gMBIgACEQEDEQH/xAAcAAEAAgMBAQEAAAAAAAAAAAAABQYDBAcCAQj/xABAEAACAQMDAwMBBgQDBgUFAAABAgMABBEFEiEGEzEiQVFhBxQycYGRI0JSsaHB8GJygpKy0SQzosLxFUOD0uH/xAAbAQEAAwEBAQEAAAAAAAAAAAAAAQIDBAUHBv/EACsRAQEAAgIBAwIFBAMAAAAAAAABAhEDIQQSMVEFYSJBcZHwBhOB8UKhsv/aAAwDAQACEQMRAD8A7hSlKBSlKBSlKBSlKBSlKBSlKBSlKBSlKBWC9vEhjaSV1SNBlmY4AA+TWeojq3TDc2ksSjLkBkGQB3I3V485GMb1XIPkZoNGHrWCQqIYruYMQNyWs4UZPkuyBce+c1Za51c9Z3KP2prrR7WQcMGlllIb3yvoCfqxroaHgcg8eR4/Sg9UpSgUpSgUpSgUpSgUpSgUpSgUpSgUpSgUpSgUpSgUpSgUpUNomum4muIzbXEKwPsEkqbVl5YEx88rxnPwR4zQTNKV8DA+Dmg+0qF1jqyytZEiuLmKKR/CswyBgnLf0g4OC2ATwOahtZ+0WK2XuPaX33fIBn7G1BuOASHYOBnHJUZyMZyKC51juELIwU7WKkBvgkcH9K+WtwsiLIjBkdQysPBVhkEfQgitTXFxGHMk6CJxIwgXczhfKFdjFlPuFAPHkUFO0W8e2s1s/wD6VcPMqdt1VIuzK+31OZmfaVc5JLernkVa+ktPa3sreB2DPFEqMVJIyowQCecDwM/FUC3EN20zHTNRuWEzriWdxHjOVBSaZduVKnZswN2Mmrt0TaSxW7LJDDbr3WMUMO0hIjjAYr6WfduJI+RQT9KUoFKUoFKUoFKUoFKUoFKUoFKVq6nqEVvE80zrHEgyzMeAP8yTgADkkgCg2qVWLzqiZYzLHp108YG7JMCErjORG0nc8exUN9K89P8AU017pq3ltDH3X37YpJCowkjqMuEOThQcYAyfI80FppVR+z3qKbUdNWdjHHOzOpKqSqlXO3CFs/h2+TWl9lur3Mpv4buYzTW920e4qF9AAC4UDAUlGI/Ogu1xcIgy7qg+WIA/c17SQEAggg8gg5H71xrovU3vJ72O7WzF4JnBN2N5jh9IEcUBABQENkh15Kkg5q6dAaVZWolgtJpLjJLSndvjVs8qNo7SNz+AerAGeAKDdl60iMbTQQ3N1EpYGSCLcp2khthZh3ACCMpuHBqK+1jqa6s7ET2irgsu6UnlFYjGEI53eCT4z4zyKtFpMKQltPk1uyk2kpbGOftK5ycN3F7fJ9zJj9azav1BLd2SWUqR3EuFFzIc9vuIwbA2YLsCoyqYGcjIwUoL8usvAjS30lpEm0FQjOcE58yNjIPAHoHvVFsvtCu+7M+1biM8RKiNFGm0nl5JPWSwIyVDLxkea+6X0e8rCSYtI48M+DjgfgXGxBwOAOfcZq5WPS8aYJ8j9T+hPj9KtpG1E1e/vr3aJBEsYzmMCZ0Of6irKjj6OCK1LLpyeJ+5Cwt38ZhgtFOD552lgPpmuuR6bGv8v71q2Wp20hIRkYhimFIY5GP6SeCCCD8Gmkbc5l0u6Z0klk77oQyNJFb5VhjBVgoYHgeD7Cpe4vZp4JILsM0UqlG7akHB/wBotJyPoBVz1GZIymVG0uAx2OQAeB6lGF9ZTluMbvzr5fwQquWXyQoCjJLMeAB/n4AyTgCpEf03qEUMEUEcgkWFFjAY7X2oAFB4wxwB/SKn7a+RzgH1edp4PHnHyM8ZGR9arOo6fDtZm3LsG5gyklV9yMZJA9yucVG3NnIo9JbjBw24Ef0kEjcD5AJ8c4IPIro2wdbNcNJeW4+9FrpYIbYIkhiETsBcEsq7FcZkLFiDt2e1T/SWl9i5vFhgNvafw1jQgBWlUOJXRc8Ky9kZ43FSfqanqGqyTlYLq4khiCSYMZMe+QgdvuyA5CL6jtBGcgksFLVIdEaotxdQSW7u3csw18AztGk+2ARDn0rLgSgquOBkj3qFnRaUpQKUpQKUpQKUpQKUpQKUpQKpv2q9O3F7ZBLUjvRTLMqk4EmwN6ck4HLAjPGVGceRcqUFS07qC+lUI+lyRykYYvNCIgcf1gl9v+6jH+9Qv2Flksp7Z8brW7liOPptP/UWrodwrFSEZVb2LKWA/wCEMM/vVb6Y6MWzmmnS4ndrhzJKjdoRs7FjkKI8ryx8N8ZzQaGj9AyWrSi21CeG3lkaQxLHA2C2M7XdGxwAPHsPzqU0bom1tp3uIe8JJOZMzzEO3qyzqXw59TfiyBnIAqx0oIzUenrSdt89rbyuBjdJFGxx+ZGcVveiJOAERR4AwAPoB/YVlrnvX+rtNILOInb5lx754Cj8zx++fY0Gjr/Uj3rmOJtluCRv3Ab8DnDey4zl/fwvHMktpekxwQyOE3NCmSpBQY2BsAkcDbj5+uax2ulmGIK0QGZYg0jY2bDNGPT6txOGIHA2ncT7brBqGjvKJ0MxSKcerYv8QZjVCFckqBhQfwE8mrKvF7eP3DBEsgKxq7GNY93rLhcGQiMY2NnOc+3g1inuWFtJ35SpWRY964ZwGeMKJVjwASXAYJj0ncCueJW402OTaXBZlGN4JViPcEoRkE87fGfas9vAsahUVUUeFUAAfoKCvaJGguMxC3dSjBpIIWjA5UgF95RyTnjyOTxnnfAkilmKxNKszK4KugCsI0QhgzAgYjU5UN5PHzLE18qdIR+oQSywGMrGDIhWQb2wu5SDtYJlvPBIWgtJHTbM6k+kq0alSrKc7uWI844xjyDkHFb9KkaVtZSd0PLIjBFYKqxlPxbc7yXbd+EcDaPkHjHmLTWCxqXU7MjOw8xkfh/H5GFO7n8I885k/AotVFV6m6bV0PGV/tVI6e1a6try3t3mmaESLGkKqmGWQlSWbZv/AIZdW5OCo8jbg9fk5qg9daKVUTRcSRsJEI9ipz5/f9CaaTK6JSoLoy6lmtlmlnE3d9a4jEYQeCuAxzgg8k8/Sp2qrFKUoFKUoFKUoFKUoFKUoFKxXUwRGc+FUscfCjNc8vNX1BbCLUTcoEkaCV4FiXCQSSx5CyfiLbG9RbP82AtB0ite/vooUMk0iRIPLSMqqM+OScVXtFmd7vVLaRnKho3TcScRzwAYX4G9JOB75PvzSdI1CSRNHfdAB91lhR7gM0YuY2jTPBAMhVJAvqGRvwTnkOm3+vQQxJK0m5JCBH2w0hkJBIEaoCX4BPAPAJ8VBat1i8d1axRW00qXETsPQEYuArIAZXQDCiQsp5GB9aiF0i3ggZptRiiaK7aWOW3CotvJLHhowjM6hWBZirf1+1fVubua2tLsxtcPa3jndGmxp7YrLF3EjJGCyurbc4OCRxigkxr8dql/hZWeG6AxJIXy9yImUrn8EQ7mdo8BWNRP2faeZma5kBJJ3c+dzfP1C4GffJrU6xgdXuJWjZIb6O2BDldyyBZ1ZWUMcMAYskcewJxVx0HZb2SPIQihN7MfYNz/AJgYqZ8mrbJPdK3NnHJjuIj7TldyhsH5APv9az1U9P8AtBtJZlhXuAsdquygKSfH82Rn6iobVvtJaG4ki+7jbG7qSWJLbchccADJx84HzWd8jik3t6HH9H83kz9E47LrffXX+XRSa8u4AySAB7muM2nX94twGlfKb/XHsUALnkDjcCB45zxzmvPX2pvPfPFI5WGNwgHJCjgM20eTyT844rG+bh6dyPRw/pnyP72PHyZSSy3c3fbXWuu+3YYL6JyQkiOR5Cspx+gNRC9ZWRkWJZwzuwVQquRljgerG3z9aoNl0TJ3g9ldwOqEFZN/qB98qoP7HzUL1jYta30m30+oSoR7bvVx9A2R+lUz8rkxx9Xp/Nv430PwuXmvFjzW307k1qz9ZZfn7X3dJ6g69htZnhaOVnTGcbQvqUMMHOfB+Kx611sYrOC6ijVhMSMMx9JAORwOcEEe1UXrGL7zf5T/AO/HG6/rCuB+uMVqfft2mGI+YrpWH+7JHJ/7lP8AzVnl5Wfqym/nX8/R28P0PxbxePn6d5fh9Utv/KWf+ly1L7QJhYxShUWeZ3UYBwqxkZOCTk8r5488VBjqnU4FhuJJN8UuSoYJhgp5BwMr9PFR2p2x/wDplpJ7CWZf+Ygj/oNZNK0ie5tAz3MUdrC5XEjEbWPJwAvuX9z71leTkyut32js4vD8Lh4rlcMdevKXc3dbsknv37f9/m2Opuo7gXJaKaXtSxho03tgCaPBGAcZVi2PgqK6LpNpKdPjS5UrKq7SCQTgEheQT/LiuV9TWaRxWpimEwCvHvUMoykm/jPPHdHP5V2yK4EkKuPDoGH5MoP+ddPi7vJlu/yvG+uzDDxOCceM1uzetX8PU+Pfu3fe1b+zGXbBNCx5jmbH5OTtH+FW1ryMDO9cbivBB9Qzkce4AJI9sH4rnvSmnGWa6dCA0bsYy3KrIRIqvj3ZRuA9sO30q12nTgQAKxXEfbRs7inJJI3DBdnw7O2SxA+Aa7a/LxsarrqQrIQC7qFCIMZd5GZUVc/Ljbnx5+KibC/KN233zT90bmRiqNO6MXQc/wDkxR4JLDAAT8clTC6FHvErZMgYEMOMBUZFVR/KoV38c+pjnmtmPTYl8IByf/UcsPyJ5I8GoGhca0weONVyzbmY4OFiTOXI8gfhAHJYtxwpNbWiXTyRB5F2k5IBxkKSdoJHG4Lt3YyAcgE4yd4IMlsDJABOOSBnGT9Mn9zXqgUqEg1R5kV0aOEpctHKsmWykc8kWFOV2s5VSpOfOMGtzU9XigKhyxd87UjR5HYDGSEQE7RlcseBkZPIoN+lQ79SwCCacFyLdS0qFGSRAoJO6NwGHpBI45HjNYoNam7kXdtxHDO22NxIWcEqWXux9sBMhSOHfBKj34CdpSlB8ZQRg8g+a57rnRU40+4tEui1qsTmGHt/xMqpaKNptx3RhwvhQxAAJxnPQ6UFWPTsN6lvcy9+KVoED9uWWFmRgGKShSCQCTx5GTUtB09arAbcQRmAszdplDJlnLHCtkAbiSAOB7YqTpQa9jYxQoEhjSJB4WNVVefoBitilKCh/aqf4cHx3lz+mT/7ak9b04XGniMyiJO2jM5GQFQKxyMj4+a0ftNxJC8K57qx94YH8qsAefk8jFe9Jk++6SVTG5oWjAz4YD0g/wDpplN42NfHzuHNhlLrVnfx379uX6/PAHi+6ghYkCmUrt7jqcltvt5Hnnx9K3+s37epGUDKsY5l+oKof7g1HzX5azFsYiGgkaQv8K2FIYfO8gZ/IVv69bvcQWUsaO7dnssFUnBhbAzgeSrKfyrxt7l19r/P3fSpP7fJx+v2/Hhu3e9/ilt+8n+N6ZPtOt9t+7DxIiOP+Xb/AHU1L9R6BBcJFci6hglliRmSVgATsXke4/Y156r0S4uobGRIXaTsduQbcEFMY3ZxjJLmstx0NPPaW5OI7iJWjZXIwyb2KcrkAgNj6/pW9wyuWf4d77/n7vLw8rjw4fG3zTDLHeF9rdTrufF9M7/SqfrGiz2bIXwNw3RujZBxjlSOR5HxVh6oDXWnWt43MiZikPyNxCk/qP3es0f2f30uxZ5lCINq5dn2r8Kvj9Mir8Onofuf3PntbdueM5znd4xndzU8Xj5X1TWpZ+fyz836xwcd4MvXM+THLu4zr03cv7zXXzHJOmbsvfWe7+R0TP0DcfsCB+lavUdqbe5uIBwu88f7OdyfrtI/c11vSegLOBkkCuzowZSznhlOQcLgeR8VNtpEDSGVoYmkOMuUUngADkjPgCrTw87jq3vbHk/qTx8PI9fHjbj6da6ncu58/dR9E0L73oiRDAfczxk+NyyMP8RuGfrVXtdC1IRSWiwOI3YMwIXGV+HJx7DwfYV2o4HAGB7AV9QV0XxMbJ33Jp5PF9f5ePLk1hLjllc5Mu9Xe/t/tQZfs73WlvC0oV42d3YLuyZNuQvI4G1Rn3xVqVVtrUAtlYIsFjxxGvn9hWbVdREKBmV2y6IAi7jl2Cjj4Gck/ANQHW16SqW0f45CC2PZc+n92H5HaQfIrbDiww7xjzvJ8/yPJxmPLlubt9p729s32bWxW3d2GGkkJP8Anj/iLGpGfqy3UMx7piQkNMIpDGCPP8TG3aDwX/COckYONq104x2nZjO1u2VUj2Yg8/uc1raDqEAsI3JSOGKIJIrbQIu2oV0ceFKEFSPpUuVsWeuRyPAqAkXFu1xG3GNimHI/P+Mh/etPUuoGjW59Kh45Yootxwrd8RBWf4UO75x7Icc8VB6Dc7bSwuFik2W5kt5FCOzxxKXj5QAudskUIYYJAyfatx7D79JduoZYnjtxE0sbgGe2lmk3dtwGZATCD4DBSAcc0GJeoBE6ldQjvSXVZYUWIlQ5ALRdr1LtJ3ESF8qpGc81n3di5eW6F0P4pKzrI7Qdt/SivGr4QKCNxZAu4b93JNb++8cLGIY7bkdyQSBwFBywhXYCS3gFwuM5wcbT81bQ55u7Eblfus+RIjRZkCMAHSOUOAFYZ5ZGI3Ng+NoQdzp8cFvq3ahjUxuJ0CIqltkEMq5wMn+KsmPNT1pKi6hLuwHmgjMJP86RmTeq/JVnDH6SL+kidMQyTOdx70axupxtwnc5AxnJEhB58KvjHP2fSoZIlhkjWSNcYWQBvwj0nn3Hz5oIPVrZbi9aJcEGymiuMHgd1ouwH+uPvBHwC39XP2V3uNOtpVVu5/4Wcrg7vTJC7jHztDip6wsIoE2QxpEmSdqKFGT5OB7n5rZoFKUoFamqalHbxmSVtqggeCSWY4VVUAszE8BQCTW3VS1+6kF/EFgklKQk242nt96RirtJJgiPtxqOTziVgoYnFBPJrUBtluu6ot2QSCRvSNrYwTnkeR5rJPqCJNFCfxyq7L+UWzd/1rXORFJeaUtnbYf/AMP3pyuEDNLmWKFc8IZCwY/0pgH8YIsb6JPdv96dns50IFuP4btHHhg/cHKFpNxyoJA2Re6mg9a11BML6K2tzGdrRd1WUsziVn3hSGAj7cSPIWIOSY1/m52rzWWGpQW4kVYzFIzgrnfL6SiB8YVgm+TbnJABxjmtKPox4JjNaXCxySxiOeSWISyOQ7NvD7lw5LEEEFMBAFAQCmq9ImYR2rbDZAiWd3JaeaUNnBOMKrfzMDkqdihRQQNlcXd/ezEPFBELZdjRqZTJGZpgrIzhQMsjYJRgQARkEExn2fa192uHgk9MMsjoucYSaN2V1PwMg4+jLmumxaOq3RuFYqDAsBjAG3EbsyEe4xvcY8cj4qB6r6Uhk7kixqGkwXYAAkqMKSRzkZ4PkVMFkSBAxYKoZvxMAMnHyfJr2TXMumdTNg7LMp2yOS7jJ3sx4YjwJfY4wJBtx6lCG8dOXUssPcmRoy7uyI42ssW89oMPZtgUkHkZwfFWiLu+6Ur4a8ySBQWYgADJJOAAPJJ9hVc1XrW3ih7yrPMCypH24ZcSM5AXZIyiMg5/FuwfbJ4ohZK9Rrk1T9T6ruIZIoTZBpp5QkYWddpG3c5LFA52LyxCFRkAMa2tW6kuIrq2torUHvyld0kg3duPBkcImcLtPBZgc4G3mmxbGNDxVQj6la6mkS37whiYoZIoizSyKfWI3deyiKcqWY5Y527cbjqCW/axuESVTdPPILYNJHv7SMu5GdfR3lUSjIyFOMnjNQaXC6ukjG6Rgi5xljgZP/8AAT9ACTwKrN1rz3U4itEeW3hOZpVcRqZV2tHHvPqKYIZiitn0ryGYVENrMUcF1fC2khuLKIxGGRSxE0gUhmkDHuAho/X5ClyTh6zJr8FhbLDHIspCszTZ3dy4c7nIwfWSzFiAeNyL4yUb2Ns9XSCScyRxxxQoF5csxnKqxBYDCpGrKWwGJ7iAev0Vm6V05pZTcy5JzwSMZPgnHgcADGTgADJ2g1StLt1ktpBdrPGSwa3xhnkfJYEgcGd5WY7cbBn33OWwavrs5aPErNJDnfHCxjiVhgbFIOJHX1b2OQDhVIwamS3qDuNR82h2zyid7eBphjEpjQuMeMORnj25qJ6L6vhvYwA22dAO5G3ByPJHyM/t7+2Zh9XhFwtsZAJ2TuCPnJQEjPjGMg/tVbLLqrNfQoXR7pWUqv3gtGf6lkjjdiP/AMjSD9KlqV4mmVBudgqj3YgD9zUD3SqR03qs8upXAOo2U9ttYxW8BRnUBlGXIGQR4OWYEnwPAu9ApVX1PqiQ3TWdlCs88ahpmkcxxQhh6AzBSzMePSo8c54NaNz1ZdWc8KajBCsNw4jS4gdyqyH8KyK6gjPPqBxx+eAu1Kqf2pXNxFp0s9rI0csJWTjHqUMA4bPttJP/AA1G9O9Nx6lbJd6kDcPcL3FjLOIoUf8AAsaAgZ2kZc5bOeaC/Urn/wBjt2/Zu7WSRpDZ3ckKFjkiNeFBPvyH/t4FdAoFeJk3KwzjIIz8ZFe6UER0noCWNpFbIc9tQGbGN7fzMRk4yfAycDA8AVL1XuteoXsooWjiWV5riOABnKKpk3YLEKTjIA4HvXOB9rF3IgZI4FDtCsfpdsmeK4HqO7+WeILwBxn86DtFRsuu24YJ3AzGXs4QF8SkZ2vtB2HHPqxXEj1jqU8AJuZtoKsWRYopG7tqSO2mFMqRzI5wuSy/PkY9TCA3c/dJBbT71ZN0mWWQhZjtY5HrPj+UYHjig7lqGv2sC7prmCMZIy8iDJHkDJ5I44rchlSRFZCro6hlYEEMrDIII4IIOc1+Y9GhXu26BUDZhjuFUDA/i3Ns+7AxuKOjc8nOfHNd5+zCRzpVoJEZHWLYVcFSO2SoyCM+FB/Wg9a508HBKjI+MA8HyMHgg+4PBqAs7ie19KnMY8Rybig8/hcAyRD6YdfZVWrRrWo3HdFvaJEZdnceSYtsjQsVX0r6nZir4AIA2nJ8A61tDMZezeLCWdS0c0AZQdpG5WRmJVsMCCGII3eMczsRXUFyt5avCcwlipLOu+IhHViryRkqqMBtIYqcH8PtWlqM73V9pyO0HaUy3LJDJ3FLQKoiPcKrnDyAgbRjBPORtnrvpjncnn2K8Gqdr15BHI0U06SSryyNH94dcf1AI5X28gVO0Lbc6TcDUPvcaRyr927Kq8rR9tu4WY8RsMMNoJAyNvgivGk9O3S6hNeTTQvvVI4wEYlIl5dU9QCBnOf5/A5yeKlo2utcySR29w79pVLNG21PWOANoHPyMcYIr1qV/NHNBBJPPuuCyxglGXKAE5LJkeR80QtVn0ybK1NtDevFEC3a3dkFBIxLespliNzMPHOATitNr20t5GPekaQKI0jiz6IQRtABG45I3NIuSSfOFGIDX9NkgtprjaX7abim91VgCN2QPT4yfw84+uasHS/TyS20MwAVJIkkCjAADqDjA44zio6S0G1edwUt0+7oSSxB3OSfJZyfJwCHY59mWpPQulN2Hk5z7+c+cc/HJwOAMnAqldG39leK9zeRT3UjSMIrZLeeWOGMHCgKqdsueSWJJ8eOczug6bNDqMUun2VzbWUoK3UUpiRM4GySOLulgw4zgDgYA5NNmm59oKdsr28rsjfBHB3MpBw3lW2ZAYcgO2OcEUSwdGQIAF2jhR7D5X6f2rr/AFl0tb30JS4ZkG5WV1YKVcHCkE8Z9WP1rn3UPQs8Hcma5EoUF9xjWM8cks6ttzjPO0Z9z5Na8WcnVRYr1xZsHEkbGOVeVdeP3xX2LV7q61WzllmFvIoMLSIkYYIwbkFwUYFmPt6d3A+PenagsgAJHPgjw35fX6ft9PV/YK4ww/I/9j7GujLGZTtWXTs2i6I0DM7XV1cMwx/GZNo/3URFUH6+a3tQ0+KdNk8UcqZztkVWXI8ekjFcY0zrS8tlS3eYCLeoE7J3GSPPqGM+ceM58YHsB2u1uUkRXjYOjDIYHIIrkzwuPuvK5zrNqlr1DpzxosaT28sBVQFHoDMOAPOWQftXS6geoul0u57SdnZHtJDIm0D1Z25U5/lO0ZxU9VEuZaReJp2t363TCKO+EcsErkBGMYIZdx4DZc8H4H9Qz6+1C9i1CGPTrR0nuJZUJ7ZDiFEOWeRlOFAHGCQTniui3VqkilJEV1PlXUMP2PFfLOyjiXbFGka/0oqqP2AxQafU1gbizuYR5lhkQfmyED/HFR/2d2c8Om20VynbmjTYy5VsBWYJypI5QKfPvVjpQVjpvphrW9v7juKY7t0ZUAOVKA7iT45LHx9Ks9KUClKUEF1pob3lqYo3WOUSRyRswJAaKRWGQOecEfrVA6c+y2U7jcSGEJKRsREKyLHcGWJ1O4lAS7jactj/AB65SgpNn9ltiilW78gBQoWlIMYj37AjRhTgdx/JJ588CptOkbECMG1hbtRiJC6ByIwDhctkkcnz8n5qbpQY4oVXO1VXPJwAMn6/NamupMYG+7kCYFShPI9LqSGGRlSAQRkEgnkea36UFPutFug33i41NYAqFWaGCKNQhIPqaZnBwQMHjGWx+I1qaNe2P3uEJqEt9OxZVzOsioCjksUjURj8O3OM8ipnraFO3DI8TTiG4jbsgIe4z7olBDkLw0oYZP4lX86xR6hfOUWKwFvHvTc0s0ORGHUvtjjDgkpvXllwTmgk+qrmSKyupIf/ADUgkZMc+pUYrge5z7VA/ZHbxLpdu8WC0ql5X8l5Sx3lm8khgRz8Yq5EVT7foMW7ubG7ubNJG3NCnaeME+SiSIdhP0+g8AUENoUKwdSXsQUBbm1ScADHqQop4x7kuSfnNZPtjg7cdjeKpItLyOSQqM7YyfUT9Mqg/UVqy9OSWmuWEyG5uBLHMk80hZyMKSu4gbY1yygAADiunMMjB5BoKJ1h1FFeW0llp7x3Vxcp2x2mDJGj8O8zrkRqFJ4PJOAAa3fsnaYaZDFcRSRSwFomV1ZchGOwrn8S7Co3DIJBq1W9siDCIqD4UAD9hWWgommdM3unSzfcDbzWk0hl7EzPG0TtjIjdVYFPoQMYHvkmVtrDUZZUe4uYYI0bPZtkLb8ezzSjOPOQqL588ZqzUoNTVdLhuYzFPGssbeVYZHHj9frUBF9nWngBey7Iv4Y3muHjGPH8NpCh/IirVSg5/wBYdFrIN0YCsBgEDjA8BgPb4Pt/hVDjnaNjFOCCPc/4ZPuP9r/5rvbDPBqo9WdJpOuQMEeCPK/9x8j/AOa24+X09X2RY5xc24IwwyD/AK5rxoWt3GmvmLMluTl4iT+6/B+o/XOMV8kElq/amGV9iOePlfkfTyKzyRjGRyp8EV09WfZT2dd6c6hgvYhJA2f6lP4lP+0P8/BqWr89xrLbSie1cpIPIHhh7gjxz8Hiuq9FddxXoEcmIrkeUPhiPOzP77fP54zXNycXp7nsvKt9KUrFJSlKBSlKBSlKBSlKBSlKBSlKCN6junitZ5IsdxI2ZSRkAgeSPcDzj3xVQ1XQIbV4pWkvZ5ZEdA6yztI852NFtAbtoMLJwQI8H1ekVf5c7Tjzg4/P2qjW8kt01tao9ysMMW+7kCtbuzgARxKyhdvO5mEeBhQM88hd4N21d+N2Bux4zjnH0zWStHRO52U7oYPzw5UsAGOzeVJUtt25IJ5zW9QKUpQKUpQKUpQKUpQKUpQV/qTpyO4Qgrn3+oPyD7GuU39lLZPtYFoieD/r8LfTwf7d2qK1rRknUgqDkcg+DWmHJcf0RZtyLaGG5DlTUXf2G4h0JVxyGHnjxUxrehy2Tl0yY/fPt9G+nw3+jihkWUZXgjyvuP8AXzXXjlLNxT2WLor7RyCLe/OGHCzH/Df/APt+/ua6grAgEHIPIIr8/wCoaesg54I8H4re6R63n09hDODJB7DPK/WMn/pP+GSay5OHfeK0rudK1NL1KK4jEsLh0PuP7EeQfoa265VilKUClKUClKUClKUClKUCqkmjyTGV7q9uEUSuojhlSKNUDHt+pVEm7Zt3Zb8WfbBNtqi6/otv96k2afHfXMpErmbYI4k2LGu5mB/EYmIVVYkhicDmg2unXsrQXDRzsyNcrGWMs038SVYtoJLt6i78tx558Zq4VCdOzlcwyWqWrgbgsTK0bqCASjBVOQSuQVGNw85qboFKUoFKUoFKUoFKUoFKUoFKUoNPUdPWVSCBn/XmuT9T9KPbuZIAQByVHkfO35X6e35eOyVgu7VZBgj9athncb0izbh1perLwcLJ8ezfl/2/v5rzd2iuCrDI/wBeKsvWPRZBMkQ58lRwG+q/Df3+h81W11H+Sbg+A545+HHsfr/b37Mc5lNxSzTW0rVLnTZe5ExaM/iB/CR8OP7Hj9Mmu09J9WQXyZjO2QD1xk8j8v6l+v5ZxXK5IvIIyPioO4tHtnE8DlNpB4JyuTjj584x75x74qOTCZd33TK/R9Kq32fa9LdwyGZSrxyGM5Kk5XyCV4yDwce/HPk2muJcpSlApSlApSlApSlAqD1YXCTb7UwO7phoZnZMiM/iR1ViMdwBgVIOU5XHqnKrHW8Fqew95E8se9owqJI/LoT6kQFmH8MDGCMkZ8ZANKmk+8q15LB33Vo4YIGLBF/HIWZsM7N21ydoA2ADySbPVF0uKHvwfcNMe3w/8SdrdIAIip3ghsSMWIUAbfODnAq9UClKUClKUClKUClKUClKUClKUClKUHiaEMMEZFc+6y6MD5dMB/n2b6N/3rolfHUEYPipxysu4Pz3bzSQv2nViAcbfLKfp/Uv+hkVNWlme7E5CySn1W1v7E+BPP8A0wqd2wfzkZB8Yv2udN7pAyLzjAOBnHxW70703Hb5baA7ck4GTgADP5AAfkBWufL6ppXTe6f03sQhSdzsS7tgDc7nLsQOBkk8Dx4qSpSsVilKUClKUClKUClKUCvLxg4yAdpyMjwcEZHwcE/vXylB7pSlApSlApSlApSlApSlApSlApSlApSlApSlApSlApSlB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1035" name="Picture 11" descr="https://encrypted-tbn3.gstatic.com/images?q=tbn:ANd9GcRFfsL-j_BOdTabvIpxyQVaLfgwKBVPu7h0VQRkrhvNmQIFHhA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0725" y="2761862"/>
            <a:ext cx="1697745" cy="13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66174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040907" y="3832642"/>
            <a:ext cx="6278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err="1" smtClean="0">
                <a:solidFill>
                  <a:schemeClr val="bg1">
                    <a:lumMod val="50000"/>
                  </a:schemeClr>
                </a:solidFill>
              </a:rPr>
              <a:t>Unismart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®</a:t>
            </a:r>
            <a:r>
              <a:rPr lang="ru-RU" altLang="zh-CN" sz="2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обладает большим 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LCD </a:t>
            </a:r>
            <a:r>
              <a:rPr lang="ru-RU" altLang="zh-CN" sz="2000" dirty="0" smtClean="0">
                <a:solidFill>
                  <a:schemeClr val="bg1">
                    <a:lumMod val="50000"/>
                  </a:schemeClr>
                </a:solidFill>
              </a:rPr>
              <a:t>информационным меню, удобной навигацией и простым управлением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</a:rPr>
              <a:t>!</a:t>
            </a: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5004049" y="699542"/>
            <a:ext cx="4172166" cy="792088"/>
          </a:xfrm>
          <a:prstGeom prst="rect">
            <a:avLst/>
          </a:prstGeom>
          <a:solidFill>
            <a:srgbClr val="0060C0"/>
          </a:solidFill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zh-CN" sz="2000" b="1" dirty="0" smtClean="0">
                <a:solidFill>
                  <a:schemeClr val="bg1"/>
                </a:solidFill>
              </a:rPr>
              <a:t>Не требуется  ни компьютер , ни принтеры!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0" y="1060901"/>
            <a:ext cx="3563887" cy="79076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</a:rPr>
              <a:t>1. </a:t>
            </a:r>
            <a:r>
              <a:rPr lang="ru-RU" altLang="zh-CN" sz="2000" b="1" dirty="0" smtClean="0">
                <a:solidFill>
                  <a:schemeClr val="bg1"/>
                </a:solidFill>
              </a:rPr>
              <a:t>Большое  информационное меню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8" descr="Unismart gif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419172">
            <a:off x="3569731" y="1954052"/>
            <a:ext cx="1500482" cy="1675390"/>
          </a:xfrm>
          <a:prstGeom prst="rect">
            <a:avLst/>
          </a:prstGeom>
        </p:spPr>
      </p:pic>
      <p:cxnSp>
        <p:nvCxnSpPr>
          <p:cNvPr id="3" name="直接连接符 2"/>
          <p:cNvCxnSpPr>
            <a:stCxn id="15" idx="2"/>
          </p:cNvCxnSpPr>
          <p:nvPr/>
        </p:nvCxnSpPr>
        <p:spPr>
          <a:xfrm>
            <a:off x="1781944" y="1851670"/>
            <a:ext cx="0" cy="576064"/>
          </a:xfrm>
          <a:prstGeom prst="line">
            <a:avLst/>
          </a:prstGeom>
          <a:ln w="158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/>
        </p:nvCxnSpPr>
        <p:spPr>
          <a:xfrm>
            <a:off x="1781943" y="2427734"/>
            <a:ext cx="1781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96136" y="2791747"/>
            <a:ext cx="223224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altLang="zh-CN" b="1" dirty="0" smtClean="0"/>
              <a:t>Простая и удобная навигация</a:t>
            </a:r>
            <a:endParaRPr lang="zh-CN" altLang="en-US" b="1" dirty="0"/>
          </a:p>
        </p:txBody>
      </p:sp>
      <p:cxnSp>
        <p:nvCxnSpPr>
          <p:cNvPr id="28" name="直接连接符 27"/>
          <p:cNvCxnSpPr>
            <a:endCxn id="16" idx="1"/>
          </p:cNvCxnSpPr>
          <p:nvPr/>
        </p:nvCxnSpPr>
        <p:spPr>
          <a:xfrm>
            <a:off x="4572000" y="2972738"/>
            <a:ext cx="1224136" cy="14217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7575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2715766"/>
            <a:ext cx="2483768" cy="1397120"/>
          </a:xfrm>
          <a:prstGeom prst="rect">
            <a:avLst/>
          </a:prstGeom>
        </p:spPr>
      </p:pic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6084168" y="915566"/>
            <a:ext cx="2574031" cy="720081"/>
          </a:xfrm>
          <a:prstGeom prst="rect">
            <a:avLst/>
          </a:prstGeom>
          <a:solidFill>
            <a:srgbClr val="0060C0"/>
          </a:solidFill>
          <a:ln>
            <a:noFill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ru-RU" altLang="zh-CN" sz="1400" b="1" dirty="0" smtClean="0">
                <a:solidFill>
                  <a:schemeClr val="bg1"/>
                </a:solidFill>
              </a:rPr>
              <a:t>Специальная контактная насадка</a:t>
            </a:r>
            <a:endParaRPr lang="en-US" altLang="zh-CN" sz="1400" b="1" dirty="0">
              <a:solidFill>
                <a:schemeClr val="bg1"/>
              </a:solidFill>
            </a:endParaRPr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18901" y="771550"/>
            <a:ext cx="4697115" cy="1080119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altLang="zh-CN" sz="2000" b="1" dirty="0" smtClean="0">
                <a:solidFill>
                  <a:schemeClr val="bg1"/>
                </a:solidFill>
              </a:rPr>
              <a:t>2. </a:t>
            </a:r>
            <a:r>
              <a:rPr lang="ru-RU" altLang="zh-CN" sz="2000" b="1" dirty="0" smtClean="0">
                <a:solidFill>
                  <a:schemeClr val="bg1"/>
                </a:solidFill>
              </a:rPr>
              <a:t>Насадку можно поменять в считанные секунды, в соответствии с требуемым  чипом</a:t>
            </a:r>
            <a:endParaRPr lang="en-US" altLang="zh-CN" sz="2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10" descr="Unismart firm connecti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99300" y="1635647"/>
            <a:ext cx="1870867" cy="167306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6" y="3320413"/>
            <a:ext cx="4427984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altLang="zh-CN" sz="2000" dirty="0" smtClean="0">
                <a:solidFill>
                  <a:schemeClr val="bg1">
                    <a:lumMod val="50000"/>
                  </a:schemeClr>
                </a:solidFill>
              </a:rPr>
              <a:t>Специально разработанные контактные насадки </a:t>
            </a:r>
            <a:r>
              <a:rPr lang="en-US" altLang="zh-CN" sz="2000" dirty="0" err="1" smtClean="0">
                <a:solidFill>
                  <a:schemeClr val="bg1">
                    <a:lumMod val="50000"/>
                  </a:schemeClr>
                </a:solidFill>
              </a:rPr>
              <a:t>Unismart</a:t>
            </a:r>
            <a:r>
              <a:rPr lang="en-US" altLang="zh-CN" sz="2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®</a:t>
            </a:r>
            <a:r>
              <a:rPr lang="ru-RU" altLang="zh-CN" sz="2000" dirty="0" smtClean="0">
                <a:solidFill>
                  <a:schemeClr val="bg1">
                    <a:lumMod val="50000"/>
                  </a:schemeClr>
                </a:solidFill>
                <a:latin typeface="Calibri"/>
              </a:rPr>
              <a:t> обеспечивают быстрое и надёжное подключение к чипу любого типоразмера!</a:t>
            </a:r>
            <a:endParaRPr lang="en-US" altLang="zh-CN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altLang="zh-CN" sz="20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1" name="Рисунок 8" descr="Unismart with hea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851670"/>
            <a:ext cx="2121749" cy="2831516"/>
          </a:xfrm>
          <a:prstGeom prst="rect">
            <a:avLst/>
          </a:prstGeom>
        </p:spPr>
      </p:pic>
      <p:cxnSp>
        <p:nvCxnSpPr>
          <p:cNvPr id="8" name="直接连接符 7"/>
          <p:cNvCxnSpPr/>
          <p:nvPr/>
        </p:nvCxnSpPr>
        <p:spPr>
          <a:xfrm>
            <a:off x="4788024" y="3320413"/>
            <a:ext cx="358214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我的文档\桌面\Apex_logo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407" t="610" r="64394" b="70560"/>
          <a:stretch/>
        </p:blipFill>
        <p:spPr bwMode="auto">
          <a:xfrm>
            <a:off x="8272379" y="17928"/>
            <a:ext cx="871621" cy="67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99792" y="4876006"/>
            <a:ext cx="5760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</a:rPr>
              <a:t>©Copyrights 2014 Apex Microelectronics </a:t>
            </a:r>
            <a:r>
              <a:rPr lang="en-US" altLang="zh-CN" sz="1400" dirty="0" err="1" smtClean="0">
                <a:solidFill>
                  <a:schemeClr val="bg1"/>
                </a:solidFill>
              </a:rPr>
              <a:t>Co.,Ltd</a:t>
            </a:r>
            <a:r>
              <a:rPr lang="en-US" altLang="zh-CN" sz="1400" dirty="0" smtClean="0">
                <a:solidFill>
                  <a:schemeClr val="bg1"/>
                </a:solidFill>
              </a:rPr>
              <a:t>. </a:t>
            </a:r>
            <a:endParaRPr lang="zh-CN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639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4272</TotalTime>
  <Words>1201</Words>
  <Application>Microsoft Office PowerPoint</Application>
  <PresentationFormat>Экран (16:9)</PresentationFormat>
  <Paragraphs>135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主题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HM</dc:creator>
  <cp:lastModifiedBy>Игорь</cp:lastModifiedBy>
  <cp:revision>267</cp:revision>
  <dcterms:modified xsi:type="dcterms:W3CDTF">2014-05-21T20:05:42Z</dcterms:modified>
</cp:coreProperties>
</file>