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4B7"/>
    <a:srgbClr val="3FC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Соответствие требованиям </a:t>
            </a:r>
            <a:r>
              <a:rPr lang="en-US" dirty="0"/>
              <a:t>MPS</a:t>
            </a:r>
          </a:p>
        </c:rich>
      </c:tx>
      <c:layout/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51315857123646E-2"/>
          <c:y val="0.15591040131318576"/>
          <c:w val="0.61248088168149595"/>
          <c:h val="0.8032230129290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Совсестимость с индексом MPS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3637014187966042E-2"/>
                  <c:y val="-0.11822488696366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441569673086436E-3"/>
                  <c:y val="2.020519589354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161175991338655E-2"/>
                  <c:y val="-1.4633298336145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50968410917308E-2"/>
                  <c:y val="-6.797397984605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904837371011066E-2"/>
                  <c:y val="-2.560827208825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Полная совместимость</c:v>
                </c:pt>
                <c:pt idx="1">
                  <c:v>Незначительная несовместимость</c:v>
                </c:pt>
                <c:pt idx="2">
                  <c:v>Средняя несесовместимость</c:v>
                </c:pt>
                <c:pt idx="3">
                  <c:v>Значительная несовместимость</c:v>
                </c:pt>
                <c:pt idx="4">
                  <c:v>Полная несовместимость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7.0000000000000007E-2</c:v>
                </c:pt>
                <c:pt idx="2">
                  <c:v>0.32</c:v>
                </c:pt>
                <c:pt idx="3">
                  <c:v>0.28000000000000003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017705549056638"/>
          <c:y val="0.16949242100401948"/>
          <c:w val="0.33636472309176974"/>
          <c:h val="0.6944185385406753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3142559668729"/>
          <c:y val="0.14566795424853821"/>
          <c:w val="0.72275923713870127"/>
          <c:h val="0.75731052400576548"/>
        </c:manualLayout>
      </c:layout>
      <c:radarChart>
        <c:radarStyle val="filled"/>
        <c:varyColors val="0"/>
        <c:ser>
          <c:idx val="0"/>
          <c:order val="0"/>
          <c:spPr>
            <a:solidFill>
              <a:schemeClr val="bg1">
                <a:lumMod val="50000"/>
                <a:alpha val="30000"/>
              </a:schemeClr>
            </a:solidFill>
            <a:ln w="25400">
              <a:solidFill>
                <a:schemeClr val="tx2"/>
              </a:solidFill>
            </a:ln>
          </c:spPr>
          <c:dLbls>
            <c:delete val="1"/>
          </c:dLbls>
          <c:cat>
            <c:strRef>
              <c:f>Лист1!$A$1:$A$30</c:f>
              <c:strCache>
                <c:ptCount val="30"/>
                <c:pt idx="0">
                  <c:v>Brother</c:v>
                </c:pt>
                <c:pt idx="1">
                  <c:v>Canon</c:v>
                </c:pt>
                <c:pt idx="2">
                  <c:v>Dell</c:v>
                </c:pt>
                <c:pt idx="3">
                  <c:v>Epson</c:v>
                </c:pt>
                <c:pt idx="4">
                  <c:v>Gestetner</c:v>
                </c:pt>
                <c:pt idx="5">
                  <c:v>HP</c:v>
                </c:pt>
                <c:pt idx="6">
                  <c:v>IBM</c:v>
                </c:pt>
                <c:pt idx="7">
                  <c:v>Konica Minolta</c:v>
                </c:pt>
                <c:pt idx="8">
                  <c:v>Kyocera</c:v>
                </c:pt>
                <c:pt idx="9">
                  <c:v>Lanier</c:v>
                </c:pt>
                <c:pt idx="10">
                  <c:v>Lexmark</c:v>
                </c:pt>
                <c:pt idx="11">
                  <c:v>Lomond</c:v>
                </c:pt>
                <c:pt idx="12">
                  <c:v>Memjet</c:v>
                </c:pt>
                <c:pt idx="13">
                  <c:v>Muratec</c:v>
                </c:pt>
                <c:pt idx="14">
                  <c:v>NRG</c:v>
                </c:pt>
                <c:pt idx="15">
                  <c:v>Oce</c:v>
                </c:pt>
                <c:pt idx="16">
                  <c:v>OKI</c:v>
                </c:pt>
                <c:pt idx="17">
                  <c:v>Olivetti</c:v>
                </c:pt>
                <c:pt idx="18">
                  <c:v>Panasonic</c:v>
                </c:pt>
                <c:pt idx="19">
                  <c:v>Ricoh</c:v>
                </c:pt>
                <c:pt idx="20">
                  <c:v>SAGEM</c:v>
                </c:pt>
                <c:pt idx="21">
                  <c:v>Samsung</c:v>
                </c:pt>
                <c:pt idx="22">
                  <c:v>Sato</c:v>
                </c:pt>
                <c:pt idx="23">
                  <c:v>Savin</c:v>
                </c:pt>
                <c:pt idx="24">
                  <c:v>Sharp</c:v>
                </c:pt>
                <c:pt idx="25">
                  <c:v>Sindoh</c:v>
                </c:pt>
                <c:pt idx="26">
                  <c:v>Tally Genicom</c:v>
                </c:pt>
                <c:pt idx="27">
                  <c:v>TOSHIBA</c:v>
                </c:pt>
                <c:pt idx="28">
                  <c:v>UTAX</c:v>
                </c:pt>
                <c:pt idx="29">
                  <c:v>Xerox</c:v>
                </c:pt>
              </c:strCache>
            </c:strRef>
          </c:cat>
          <c:val>
            <c:numRef>
              <c:f>Лист1!$B$1:$B$30</c:f>
              <c:numCache>
                <c:formatCode>0.0%</c:formatCode>
                <c:ptCount val="30"/>
                <c:pt idx="0">
                  <c:v>9.5000000000000001E-2</c:v>
                </c:pt>
                <c:pt idx="1">
                  <c:v>0.24</c:v>
                </c:pt>
                <c:pt idx="2">
                  <c:v>0.77</c:v>
                </c:pt>
                <c:pt idx="3">
                  <c:v>0.38</c:v>
                </c:pt>
                <c:pt idx="4">
                  <c:v>0.28999999999999998</c:v>
                </c:pt>
                <c:pt idx="5">
                  <c:v>0.62</c:v>
                </c:pt>
                <c:pt idx="6">
                  <c:v>0.47</c:v>
                </c:pt>
                <c:pt idx="7">
                  <c:v>0.36</c:v>
                </c:pt>
                <c:pt idx="8">
                  <c:v>0.53</c:v>
                </c:pt>
                <c:pt idx="9">
                  <c:v>0.51</c:v>
                </c:pt>
                <c:pt idx="10">
                  <c:v>0.56000000000000005</c:v>
                </c:pt>
                <c:pt idx="11">
                  <c:v>0.49</c:v>
                </c:pt>
                <c:pt idx="12">
                  <c:v>0.74</c:v>
                </c:pt>
                <c:pt idx="13">
                  <c:v>0.85</c:v>
                </c:pt>
                <c:pt idx="14">
                  <c:v>0.28999999999999998</c:v>
                </c:pt>
                <c:pt idx="15">
                  <c:v>0.09</c:v>
                </c:pt>
                <c:pt idx="16">
                  <c:v>0.84</c:v>
                </c:pt>
                <c:pt idx="17">
                  <c:v>0.26</c:v>
                </c:pt>
                <c:pt idx="18">
                  <c:v>0.73</c:v>
                </c:pt>
                <c:pt idx="19">
                  <c:v>0.36</c:v>
                </c:pt>
                <c:pt idx="20">
                  <c:v>0.83</c:v>
                </c:pt>
                <c:pt idx="21">
                  <c:v>0.82</c:v>
                </c:pt>
                <c:pt idx="22">
                  <c:v>0</c:v>
                </c:pt>
                <c:pt idx="23">
                  <c:v>0.5</c:v>
                </c:pt>
                <c:pt idx="24">
                  <c:v>0.56000000000000005</c:v>
                </c:pt>
                <c:pt idx="25">
                  <c:v>0.84</c:v>
                </c:pt>
                <c:pt idx="26">
                  <c:v>0.71</c:v>
                </c:pt>
                <c:pt idx="27">
                  <c:v>0.25</c:v>
                </c:pt>
                <c:pt idx="28">
                  <c:v>0.86</c:v>
                </c:pt>
                <c:pt idx="29">
                  <c:v>0.69</c:v>
                </c:pt>
              </c:numCache>
            </c:numRef>
          </c:val>
        </c:ser>
        <c:ser>
          <c:idx val="1"/>
          <c:order val="1"/>
          <c:spPr>
            <a:solidFill>
              <a:schemeClr val="accent6"/>
            </a:solidFill>
            <a:ln w="28575">
              <a:solidFill>
                <a:srgbClr val="C00000"/>
              </a:solidFill>
            </a:ln>
          </c:spPr>
          <c:dLbls>
            <c:delete val="1"/>
          </c:dLbls>
          <c:cat>
            <c:strRef>
              <c:f>Лист1!$A$1:$A$30</c:f>
              <c:strCache>
                <c:ptCount val="30"/>
                <c:pt idx="0">
                  <c:v>Brother</c:v>
                </c:pt>
                <c:pt idx="1">
                  <c:v>Canon</c:v>
                </c:pt>
                <c:pt idx="2">
                  <c:v>Dell</c:v>
                </c:pt>
                <c:pt idx="3">
                  <c:v>Epson</c:v>
                </c:pt>
                <c:pt idx="4">
                  <c:v>Gestetner</c:v>
                </c:pt>
                <c:pt idx="5">
                  <c:v>HP</c:v>
                </c:pt>
                <c:pt idx="6">
                  <c:v>IBM</c:v>
                </c:pt>
                <c:pt idx="7">
                  <c:v>Konica Minolta</c:v>
                </c:pt>
                <c:pt idx="8">
                  <c:v>Kyocera</c:v>
                </c:pt>
                <c:pt idx="9">
                  <c:v>Lanier</c:v>
                </c:pt>
                <c:pt idx="10">
                  <c:v>Lexmark</c:v>
                </c:pt>
                <c:pt idx="11">
                  <c:v>Lomond</c:v>
                </c:pt>
                <c:pt idx="12">
                  <c:v>Memjet</c:v>
                </c:pt>
                <c:pt idx="13">
                  <c:v>Muratec</c:v>
                </c:pt>
                <c:pt idx="14">
                  <c:v>NRG</c:v>
                </c:pt>
                <c:pt idx="15">
                  <c:v>Oce</c:v>
                </c:pt>
                <c:pt idx="16">
                  <c:v>OKI</c:v>
                </c:pt>
                <c:pt idx="17">
                  <c:v>Olivetti</c:v>
                </c:pt>
                <c:pt idx="18">
                  <c:v>Panasonic</c:v>
                </c:pt>
                <c:pt idx="19">
                  <c:v>Ricoh</c:v>
                </c:pt>
                <c:pt idx="20">
                  <c:v>SAGEM</c:v>
                </c:pt>
                <c:pt idx="21">
                  <c:v>Samsung</c:v>
                </c:pt>
                <c:pt idx="22">
                  <c:v>Sato</c:v>
                </c:pt>
                <c:pt idx="23">
                  <c:v>Savin</c:v>
                </c:pt>
                <c:pt idx="24">
                  <c:v>Sharp</c:v>
                </c:pt>
                <c:pt idx="25">
                  <c:v>Sindoh</c:v>
                </c:pt>
                <c:pt idx="26">
                  <c:v>Tally Genicom</c:v>
                </c:pt>
                <c:pt idx="27">
                  <c:v>TOSHIBA</c:v>
                </c:pt>
                <c:pt idx="28">
                  <c:v>UTAX</c:v>
                </c:pt>
                <c:pt idx="29">
                  <c:v>Xerox</c:v>
                </c:pt>
              </c:strCache>
            </c:strRef>
          </c:cat>
          <c:val>
            <c:numRef>
              <c:f>Лист1!$C$1:$C$30</c:f>
              <c:numCache>
                <c:formatCode>0.0%</c:formatCode>
                <c:ptCount val="30"/>
                <c:pt idx="0">
                  <c:v>0.65</c:v>
                </c:pt>
                <c:pt idx="1">
                  <c:v>0.88</c:v>
                </c:pt>
                <c:pt idx="2">
                  <c:v>0.98</c:v>
                </c:pt>
                <c:pt idx="3">
                  <c:v>0.94</c:v>
                </c:pt>
                <c:pt idx="4">
                  <c:v>0.93</c:v>
                </c:pt>
                <c:pt idx="5">
                  <c:v>0.98</c:v>
                </c:pt>
                <c:pt idx="6">
                  <c:v>0.97</c:v>
                </c:pt>
                <c:pt idx="7">
                  <c:v>0.96</c:v>
                </c:pt>
                <c:pt idx="8">
                  <c:v>0.98</c:v>
                </c:pt>
                <c:pt idx="9">
                  <c:v>0.98</c:v>
                </c:pt>
                <c:pt idx="10">
                  <c:v>0.97</c:v>
                </c:pt>
                <c:pt idx="11">
                  <c:v>0.98</c:v>
                </c:pt>
                <c:pt idx="12">
                  <c:v>0.96</c:v>
                </c:pt>
                <c:pt idx="13">
                  <c:v>0.98</c:v>
                </c:pt>
                <c:pt idx="14">
                  <c:v>0.93</c:v>
                </c:pt>
                <c:pt idx="15">
                  <c:v>0.89</c:v>
                </c:pt>
                <c:pt idx="16">
                  <c:v>0.98</c:v>
                </c:pt>
                <c:pt idx="17">
                  <c:v>0.97</c:v>
                </c:pt>
                <c:pt idx="18">
                  <c:v>0.99</c:v>
                </c:pt>
                <c:pt idx="19">
                  <c:v>0.98</c:v>
                </c:pt>
                <c:pt idx="20">
                  <c:v>0.97</c:v>
                </c:pt>
                <c:pt idx="21">
                  <c:v>0.98</c:v>
                </c:pt>
                <c:pt idx="22">
                  <c:v>0</c:v>
                </c:pt>
                <c:pt idx="23">
                  <c:v>0.98</c:v>
                </c:pt>
                <c:pt idx="24">
                  <c:v>0.99</c:v>
                </c:pt>
                <c:pt idx="25">
                  <c:v>0.98</c:v>
                </c:pt>
                <c:pt idx="26">
                  <c:v>0.99</c:v>
                </c:pt>
                <c:pt idx="27">
                  <c:v>0.89</c:v>
                </c:pt>
                <c:pt idx="28">
                  <c:v>0.98</c:v>
                </c:pt>
                <c:pt idx="29">
                  <c:v>0.99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3127168"/>
        <c:axId val="43128704"/>
      </c:radarChart>
      <c:catAx>
        <c:axId val="4312716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43128704"/>
        <c:crosses val="autoZero"/>
        <c:auto val="1"/>
        <c:lblAlgn val="ctr"/>
        <c:lblOffset val="100"/>
        <c:noMultiLvlLbl val="0"/>
      </c:catAx>
      <c:valAx>
        <c:axId val="43128704"/>
        <c:scaling>
          <c:orientation val="maxMin"/>
          <c:max val="1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4312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39F55-E403-4E52-8CA5-71C56577B9C7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536B7-7047-45C0-A933-1E7AB87D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Все, о</a:t>
            </a:r>
            <a:r>
              <a:rPr lang="ru-RU" baseline="0" dirty="0" smtClean="0"/>
              <a:t> чем мы говорили с Вами до этого момента относилось к мониторингу печати по устройствам.</a:t>
            </a:r>
            <a:r>
              <a:rPr lang="en-US" baseline="0" dirty="0" smtClean="0"/>
              <a:t> </a:t>
            </a:r>
            <a:r>
              <a:rPr lang="ru-RU" baseline="0" dirty="0" smtClean="0"/>
              <a:t>Надеюсь, что я смог убедить Вас в том, что система мониторинга печати просто необходима Провайдеру, она позволяет повысить эффективность его работы, и, соответственно, быть более конкурентоспособным на рынке.</a:t>
            </a:r>
          </a:p>
          <a:p>
            <a:r>
              <a:rPr lang="ru-RU" baseline="0" dirty="0" smtClean="0"/>
              <a:t>А что если Клиенту требуется отслеживать не только фактическую печать по устройствам, но и по пользователям, группам пользователей?</a:t>
            </a:r>
          </a:p>
          <a:p>
            <a:r>
              <a:rPr lang="ru-RU" baseline="0" dirty="0" smtClean="0"/>
              <a:t>Действительно, в процессе эволюции аутсорсинга печати, такая потребность Клиента в большинстве случаев будет актуальна.</a:t>
            </a:r>
          </a:p>
          <a:p>
            <a:r>
              <a:rPr lang="ru-RU" baseline="0" dirty="0" smtClean="0"/>
              <a:t>Мы понимаем, что управление профилями или политиками печати Клиента, требует более глубокого проникновения Провайдера в бизнес-процессы Клиента. Поскольку при реализации такого сервиса Провайдер будет иметь доступ к конфиденциальной информации Клиента, такой как: списки и группы пользователей, кто из пользователей сколько, каких документов распечатал, то мы уверены, что не все Клиенты будут готовы передать на аутсорсинг сервис управления профилями печати</a:t>
            </a:r>
          </a:p>
          <a:p>
            <a:r>
              <a:rPr lang="ru-RU" baseline="0" dirty="0" smtClean="0"/>
              <a:t>Поэтому Клиентов которым необходим учет печати по пользователям или группам, мы условно поделили на две категории:</a:t>
            </a:r>
          </a:p>
          <a:p>
            <a:r>
              <a:rPr lang="ru-RU" baseline="0" dirty="0" smtClean="0"/>
              <a:t>Те, кто готов передать на аутсорсинг сервис управления профилями печати, и те, кто имеет более высокие требования к безопасности данных, и поэтому самостоятельно готов управлять профилями печати.</a:t>
            </a:r>
          </a:p>
          <a:p>
            <a:r>
              <a:rPr lang="ru-RU" baseline="0" dirty="0" smtClean="0"/>
              <a:t>Для этой группы Пользователей мы готовы предложить Программно-аппаратный комплекс с универсальным драйвером печати. Комплекс обеспечивает не только учет и планирование работ по пользователям, но и организацию печати документов с авторизацией через специальные терминалы и получение заданий на любом принтере.</a:t>
            </a:r>
          </a:p>
          <a:p>
            <a:r>
              <a:rPr lang="ru-RU" baseline="0" dirty="0" smtClean="0"/>
              <a:t>Но сегодня мне хотелось бы более подробно остановиться на решении, которое, позволяет не только управлять профилями печати Пользователей, но и благодаря уникальной запатентованной технологии оптимизировать затраты на печать, за счет экономии тонера.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7005-7994-441F-8119-7E2D080119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теперь посмотрим, а вообще, зачем Клиенту управлять</a:t>
            </a:r>
            <a:r>
              <a:rPr lang="ru-RU" baseline="0" dirty="0" smtClean="0"/>
              <a:t> профилями печати Пользователей? Какие выгоды может получить Клиент от этого сервиса?</a:t>
            </a:r>
          </a:p>
          <a:p>
            <a:r>
              <a:rPr lang="ru-RU" baseline="0" dirty="0" smtClean="0"/>
              <a:t>Прежде всего, нужно отметить, что данный сервис предоставляет Клиенту управлять затратами на печать не только в целом по компании, но и вести их учет по структурным подразделениям, а так же планировать такие затраты, распределяя по бюджетам этих подразделений. </a:t>
            </a:r>
            <a:r>
              <a:rPr lang="ru-RU" dirty="0" smtClean="0"/>
              <a:t>Вторым, не менее важным моментом</a:t>
            </a:r>
            <a:r>
              <a:rPr lang="ru-RU" baseline="0" dirty="0" smtClean="0"/>
              <a:t> является экономия затрат на печать документов. Не смотря на то, что на данном этапе между Клиентом и Провайдером уже должен быть заключен на аутсорсинг, у Клиента все равно должна оставаться необходимость снижения совокупных затрат на печать. Ведь, Клиент платит не только за отпечатанные копии, но и за бумагу для печати, за электроэнергию, и вообще снижение общего числа отпечатков дает возможность снизить совокупные затраты на печать.</a:t>
            </a:r>
            <a:endParaRPr lang="ru-RU" dirty="0" smtClean="0"/>
          </a:p>
          <a:p>
            <a:r>
              <a:rPr lang="ru-RU" dirty="0" smtClean="0"/>
              <a:t>Такое снижение затрат возможно, например, за счет установки</a:t>
            </a:r>
            <a:r>
              <a:rPr lang="ru-RU" baseline="0" dirty="0" smtClean="0"/>
              <a:t> для некоторых документов, некоторых принтеров, или некоторых пользователей режима двусторонней или Н-ап </a:t>
            </a:r>
            <a:r>
              <a:rPr lang="ru-RU" dirty="0" smtClean="0"/>
              <a:t>печати по умолчанию,</a:t>
            </a:r>
            <a:r>
              <a:rPr lang="ru-RU" baseline="0" dirty="0" smtClean="0"/>
              <a:t> либо установки режима печать цветных отпечатков в черно-белом формате. Статистика наших партнеров показывает, что при внедрении в организациях систем для учета печати по пользователям или подразделениям, в этих организациях значительно сокращается объем непрофильной  печати предназначенной для личного использования Пользователей. Кроме этого, такие ограничения и функции управления режимов перехода в состояние ожидания дают существенную экономию электроэнергии за которую Клиент все равно платит. </a:t>
            </a:r>
          </a:p>
          <a:p>
            <a:r>
              <a:rPr lang="ru-RU" dirty="0" smtClean="0"/>
              <a:t>С</a:t>
            </a:r>
            <a:r>
              <a:rPr lang="ru-RU" baseline="0" dirty="0" smtClean="0"/>
              <a:t> решением этих задач наилучшим образом может справиться система управления печатью и оптимизации качества из проекта Призма</a:t>
            </a:r>
          </a:p>
          <a:p>
            <a:r>
              <a:rPr lang="ru-RU" baseline="0" dirty="0" smtClean="0"/>
              <a:t>Эта система не только выполняет функции администрирования процессов печати по пользователям или подразделениям, но и позволяет экономить тонер, используя запатентованный алгоритм работы. Давайте посмотрим как это работает?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7005-7994-441F-8119-7E2D080119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7005-7994-441F-8119-7E2D080119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Бред какой-то у меня не получились такие цифры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7005-7994-441F-8119-7E2D080119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Экономит тонер, что способствует</a:t>
            </a:r>
            <a:r>
              <a:rPr lang="en-US" dirty="0" smtClean="0"/>
              <a:t> </a:t>
            </a:r>
            <a:r>
              <a:rPr lang="ru-RU" dirty="0" smtClean="0"/>
              <a:t>снижению</a:t>
            </a:r>
            <a:r>
              <a:rPr lang="ru-RU" baseline="0" dirty="0" smtClean="0"/>
              <a:t> затрат Провайдера не только на самом тонере, но и на количестве визитов к Клиенту, на бункерах отработанного тонера, что в итоге повышает его эффективность. Позволяет оптимизировать расход тонера или чернил и сэкономить до 70% от стоимости расходных материалов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Предоставляет максимально полную информация о результатах печати</a:t>
            </a:r>
            <a:r>
              <a:rPr lang="ru-RU" baseline="0" dirty="0" smtClean="0"/>
              <a:t> в виде различных отчетов, например, таких как отчет о затратах на печать, о плотности заполнения страниц, об использовании устройств печати, об активности печати по пользователям или группам и другие отчеты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Устанавливает правила печати по различным критериям,</a:t>
            </a:r>
            <a:r>
              <a:rPr lang="ru-RU" baseline="0" dirty="0" smtClean="0"/>
              <a:t> например такие как</a:t>
            </a:r>
            <a:endParaRPr lang="ru-RU" dirty="0" smtClean="0"/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Правила приложений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позволяет печатать из приложения для авторизованных пользователей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Печать в цвете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Позволяет печатать в цвете авторизованным пользователям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Установка квот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устанавливает количество страниц ,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цветных или монохромных, которое пользователь может распечатать в день, неделю или за месяц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Преобразование цветных отпечатков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автоматически преобразует цветные отпечатки в монохромные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Печать изображений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позволяет авторизованным пользователям или группам пользователей распечатывать изображения 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Дуплексная печать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автоматическое установление двусторонней печати для определенных принтеров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N-up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автоматическое использование функции несколько страниц на листе для определенных принтеров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857250" lvl="2" indent="-457200">
              <a:lnSpc>
                <a:spcPct val="80000"/>
              </a:lnSpc>
              <a:spcAft>
                <a:spcPct val="50000"/>
              </a:spcAft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Печать водяных знаков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автоматическая вставка водяных знаков при печати документов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Позволяет произвести гибкую настройку электропитания по устройствам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Предоставляет удобную централизованный интерфейс для управления инфраструктурой печати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7005-7994-441F-8119-7E2D080119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64507" y="3399135"/>
            <a:ext cx="5639741" cy="1470025"/>
          </a:xfrm>
          <a:effectLst>
            <a:outerShdw dist="25400" dir="270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>
              <a:defRPr sz="28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87544" y="4941168"/>
            <a:ext cx="5617821" cy="936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5" name="Rectangle 55"/>
          <p:cNvSpPr>
            <a:spLocks noChangeArrowheads="1"/>
          </p:cNvSpPr>
          <p:nvPr userDrawn="1"/>
        </p:nvSpPr>
        <p:spPr bwMode="auto">
          <a:xfrm>
            <a:off x="1187624" y="4869160"/>
            <a:ext cx="5617745" cy="45719"/>
          </a:xfrm>
          <a:prstGeom prst="rect">
            <a:avLst/>
          </a:prstGeom>
          <a:gradFill>
            <a:gsLst>
              <a:gs pos="15000">
                <a:schemeClr val="tx2">
                  <a:lumMod val="96000"/>
                  <a:lumOff val="4000"/>
                  <a:alpha val="36000"/>
                </a:schemeClr>
              </a:gs>
              <a:gs pos="45000">
                <a:srgbClr val="999999"/>
              </a:gs>
              <a:gs pos="75000">
                <a:schemeClr val="tx1">
                  <a:alpha val="40000"/>
                  <a:lumMod val="63000"/>
                </a:schemeClr>
              </a:gs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Прямоугольник 23"/>
          <p:cNvSpPr/>
          <p:nvPr userDrawn="1"/>
        </p:nvSpPr>
        <p:spPr>
          <a:xfrm>
            <a:off x="6732240" y="5521292"/>
            <a:ext cx="1980966" cy="1366515"/>
          </a:xfrm>
          <a:custGeom>
            <a:avLst/>
            <a:gdLst>
              <a:gd name="connsiteX0" fmla="*/ 0 w 437916"/>
              <a:gd name="connsiteY0" fmla="*/ 0 h 360040"/>
              <a:gd name="connsiteX1" fmla="*/ 437916 w 437916"/>
              <a:gd name="connsiteY1" fmla="*/ 0 h 360040"/>
              <a:gd name="connsiteX2" fmla="*/ 437916 w 437916"/>
              <a:gd name="connsiteY2" fmla="*/ 360040 h 360040"/>
              <a:gd name="connsiteX3" fmla="*/ 0 w 437916"/>
              <a:gd name="connsiteY3" fmla="*/ 360040 h 360040"/>
              <a:gd name="connsiteX4" fmla="*/ 0 w 437916"/>
              <a:gd name="connsiteY4" fmla="*/ 0 h 360040"/>
              <a:gd name="connsiteX0" fmla="*/ 0 w 1780941"/>
              <a:gd name="connsiteY0" fmla="*/ 0 h 360040"/>
              <a:gd name="connsiteX1" fmla="*/ 1780941 w 1780941"/>
              <a:gd name="connsiteY1" fmla="*/ 0 h 360040"/>
              <a:gd name="connsiteX2" fmla="*/ 437916 w 1780941"/>
              <a:gd name="connsiteY2" fmla="*/ 360040 h 360040"/>
              <a:gd name="connsiteX3" fmla="*/ 0 w 1780941"/>
              <a:gd name="connsiteY3" fmla="*/ 360040 h 360040"/>
              <a:gd name="connsiteX4" fmla="*/ 0 w 1780941"/>
              <a:gd name="connsiteY4" fmla="*/ 0 h 360040"/>
              <a:gd name="connsiteX0" fmla="*/ 0 w 1780941"/>
              <a:gd name="connsiteY0" fmla="*/ 0 h 1369690"/>
              <a:gd name="connsiteX1" fmla="*/ 1780941 w 1780941"/>
              <a:gd name="connsiteY1" fmla="*/ 0 h 1369690"/>
              <a:gd name="connsiteX2" fmla="*/ 1523766 w 1780941"/>
              <a:gd name="connsiteY2" fmla="*/ 1369690 h 1369690"/>
              <a:gd name="connsiteX3" fmla="*/ 0 w 1780941"/>
              <a:gd name="connsiteY3" fmla="*/ 360040 h 1369690"/>
              <a:gd name="connsiteX4" fmla="*/ 0 w 1780941"/>
              <a:gd name="connsiteY4" fmla="*/ 0 h 1369690"/>
              <a:gd name="connsiteX0" fmla="*/ 0 w 1780941"/>
              <a:gd name="connsiteY0" fmla="*/ 0 h 1369690"/>
              <a:gd name="connsiteX1" fmla="*/ 1780941 w 1780941"/>
              <a:gd name="connsiteY1" fmla="*/ 0 h 1369690"/>
              <a:gd name="connsiteX2" fmla="*/ 1523766 w 1780941"/>
              <a:gd name="connsiteY2" fmla="*/ 1369690 h 1369690"/>
              <a:gd name="connsiteX3" fmla="*/ 619125 w 1780941"/>
              <a:gd name="connsiteY3" fmla="*/ 1341115 h 1369690"/>
              <a:gd name="connsiteX4" fmla="*/ 0 w 1780941"/>
              <a:gd name="connsiteY4" fmla="*/ 0 h 1369690"/>
              <a:gd name="connsiteX0" fmla="*/ 0 w 1780941"/>
              <a:gd name="connsiteY0" fmla="*/ 0 h 1350640"/>
              <a:gd name="connsiteX1" fmla="*/ 1780941 w 1780941"/>
              <a:gd name="connsiteY1" fmla="*/ 0 h 1350640"/>
              <a:gd name="connsiteX2" fmla="*/ 1530116 w 1780941"/>
              <a:gd name="connsiteY2" fmla="*/ 1350640 h 1350640"/>
              <a:gd name="connsiteX3" fmla="*/ 619125 w 1780941"/>
              <a:gd name="connsiteY3" fmla="*/ 1341115 h 1350640"/>
              <a:gd name="connsiteX4" fmla="*/ 0 w 1780941"/>
              <a:gd name="connsiteY4" fmla="*/ 0 h 1350640"/>
              <a:gd name="connsiteX0" fmla="*/ 0 w 1974616"/>
              <a:gd name="connsiteY0" fmla="*/ 990600 h 1350640"/>
              <a:gd name="connsiteX1" fmla="*/ 1974616 w 1974616"/>
              <a:gd name="connsiteY1" fmla="*/ 0 h 1350640"/>
              <a:gd name="connsiteX2" fmla="*/ 1723791 w 1974616"/>
              <a:gd name="connsiteY2" fmla="*/ 1350640 h 1350640"/>
              <a:gd name="connsiteX3" fmla="*/ 812800 w 1974616"/>
              <a:gd name="connsiteY3" fmla="*/ 1341115 h 1350640"/>
              <a:gd name="connsiteX4" fmla="*/ 0 w 1974616"/>
              <a:gd name="connsiteY4" fmla="*/ 990600 h 1350640"/>
              <a:gd name="connsiteX0" fmla="*/ 0 w 1974616"/>
              <a:gd name="connsiteY0" fmla="*/ 990600 h 1350640"/>
              <a:gd name="connsiteX1" fmla="*/ 1974616 w 1974616"/>
              <a:gd name="connsiteY1" fmla="*/ 0 h 1350640"/>
              <a:gd name="connsiteX2" fmla="*/ 1723791 w 1974616"/>
              <a:gd name="connsiteY2" fmla="*/ 1350640 h 1350640"/>
              <a:gd name="connsiteX3" fmla="*/ 838200 w 1974616"/>
              <a:gd name="connsiteY3" fmla="*/ 1341115 h 1350640"/>
              <a:gd name="connsiteX4" fmla="*/ 0 w 1974616"/>
              <a:gd name="connsiteY4" fmla="*/ 990600 h 1350640"/>
              <a:gd name="connsiteX0" fmla="*/ 0 w 1974616"/>
              <a:gd name="connsiteY0" fmla="*/ 990600 h 1344290"/>
              <a:gd name="connsiteX1" fmla="*/ 1974616 w 1974616"/>
              <a:gd name="connsiteY1" fmla="*/ 0 h 1344290"/>
              <a:gd name="connsiteX2" fmla="*/ 1726966 w 1974616"/>
              <a:gd name="connsiteY2" fmla="*/ 1344290 h 1344290"/>
              <a:gd name="connsiteX3" fmla="*/ 838200 w 1974616"/>
              <a:gd name="connsiteY3" fmla="*/ 1341115 h 1344290"/>
              <a:gd name="connsiteX4" fmla="*/ 0 w 1974616"/>
              <a:gd name="connsiteY4" fmla="*/ 990600 h 1344290"/>
              <a:gd name="connsiteX0" fmla="*/ 0 w 1980966"/>
              <a:gd name="connsiteY0" fmla="*/ 1012825 h 1366515"/>
              <a:gd name="connsiteX1" fmla="*/ 1980966 w 1980966"/>
              <a:gd name="connsiteY1" fmla="*/ 0 h 1366515"/>
              <a:gd name="connsiteX2" fmla="*/ 1726966 w 1980966"/>
              <a:gd name="connsiteY2" fmla="*/ 1366515 h 1366515"/>
              <a:gd name="connsiteX3" fmla="*/ 838200 w 1980966"/>
              <a:gd name="connsiteY3" fmla="*/ 1363340 h 1366515"/>
              <a:gd name="connsiteX4" fmla="*/ 0 w 1980966"/>
              <a:gd name="connsiteY4" fmla="*/ 1012825 h 136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966" h="1366515">
                <a:moveTo>
                  <a:pt x="0" y="1012825"/>
                </a:moveTo>
                <a:lnTo>
                  <a:pt x="1980966" y="0"/>
                </a:lnTo>
                <a:lnTo>
                  <a:pt x="1726966" y="1366515"/>
                </a:lnTo>
                <a:lnTo>
                  <a:pt x="838200" y="1363340"/>
                </a:lnTo>
                <a:lnTo>
                  <a:pt x="0" y="1012825"/>
                </a:lnTo>
                <a:close/>
              </a:path>
            </a:pathLst>
          </a:custGeom>
          <a:solidFill>
            <a:srgbClr val="3FCA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4"/>
          <p:cNvSpPr/>
          <p:nvPr userDrawn="1"/>
        </p:nvSpPr>
        <p:spPr>
          <a:xfrm>
            <a:off x="6734504" y="6101929"/>
            <a:ext cx="2021706" cy="781871"/>
          </a:xfrm>
          <a:custGeom>
            <a:avLst/>
            <a:gdLst>
              <a:gd name="connsiteX0" fmla="*/ 0 w 504056"/>
              <a:gd name="connsiteY0" fmla="*/ 0 h 235771"/>
              <a:gd name="connsiteX1" fmla="*/ 504056 w 504056"/>
              <a:gd name="connsiteY1" fmla="*/ 0 h 235771"/>
              <a:gd name="connsiteX2" fmla="*/ 504056 w 504056"/>
              <a:gd name="connsiteY2" fmla="*/ 235771 h 235771"/>
              <a:gd name="connsiteX3" fmla="*/ 0 w 504056"/>
              <a:gd name="connsiteY3" fmla="*/ 235771 h 235771"/>
              <a:gd name="connsiteX4" fmla="*/ 0 w 504056"/>
              <a:gd name="connsiteY4" fmla="*/ 0 h 235771"/>
              <a:gd name="connsiteX0" fmla="*/ 0 w 615181"/>
              <a:gd name="connsiteY0" fmla="*/ 9525 h 245296"/>
              <a:gd name="connsiteX1" fmla="*/ 615181 w 615181"/>
              <a:gd name="connsiteY1" fmla="*/ 0 h 245296"/>
              <a:gd name="connsiteX2" fmla="*/ 504056 w 615181"/>
              <a:gd name="connsiteY2" fmla="*/ 245296 h 245296"/>
              <a:gd name="connsiteX3" fmla="*/ 0 w 615181"/>
              <a:gd name="connsiteY3" fmla="*/ 245296 h 245296"/>
              <a:gd name="connsiteX4" fmla="*/ 0 w 615181"/>
              <a:gd name="connsiteY4" fmla="*/ 9525 h 245296"/>
              <a:gd name="connsiteX0" fmla="*/ 0 w 615181"/>
              <a:gd name="connsiteY0" fmla="*/ 9525 h 781871"/>
              <a:gd name="connsiteX1" fmla="*/ 615181 w 615181"/>
              <a:gd name="connsiteY1" fmla="*/ 0 h 781871"/>
              <a:gd name="connsiteX2" fmla="*/ 189731 w 615181"/>
              <a:gd name="connsiteY2" fmla="*/ 781871 h 781871"/>
              <a:gd name="connsiteX3" fmla="*/ 0 w 615181"/>
              <a:gd name="connsiteY3" fmla="*/ 245296 h 781871"/>
              <a:gd name="connsiteX4" fmla="*/ 0 w 615181"/>
              <a:gd name="connsiteY4" fmla="*/ 9525 h 781871"/>
              <a:gd name="connsiteX0" fmla="*/ 542925 w 1158106"/>
              <a:gd name="connsiteY0" fmla="*/ 9525 h 781871"/>
              <a:gd name="connsiteX1" fmla="*/ 1158106 w 1158106"/>
              <a:gd name="connsiteY1" fmla="*/ 0 h 781871"/>
              <a:gd name="connsiteX2" fmla="*/ 732656 w 1158106"/>
              <a:gd name="connsiteY2" fmla="*/ 781871 h 781871"/>
              <a:gd name="connsiteX3" fmla="*/ 0 w 1158106"/>
              <a:gd name="connsiteY3" fmla="*/ 781871 h 781871"/>
              <a:gd name="connsiteX4" fmla="*/ 542925 w 1158106"/>
              <a:gd name="connsiteY4" fmla="*/ 9525 h 781871"/>
              <a:gd name="connsiteX0" fmla="*/ 0 w 2021706"/>
              <a:gd name="connsiteY0" fmla="*/ 434975 h 781871"/>
              <a:gd name="connsiteX1" fmla="*/ 2021706 w 2021706"/>
              <a:gd name="connsiteY1" fmla="*/ 0 h 781871"/>
              <a:gd name="connsiteX2" fmla="*/ 1596256 w 2021706"/>
              <a:gd name="connsiteY2" fmla="*/ 781871 h 781871"/>
              <a:gd name="connsiteX3" fmla="*/ 863600 w 2021706"/>
              <a:gd name="connsiteY3" fmla="*/ 781871 h 781871"/>
              <a:gd name="connsiteX4" fmla="*/ 0 w 2021706"/>
              <a:gd name="connsiteY4" fmla="*/ 434975 h 78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706" h="781871">
                <a:moveTo>
                  <a:pt x="0" y="434975"/>
                </a:moveTo>
                <a:lnTo>
                  <a:pt x="2021706" y="0"/>
                </a:lnTo>
                <a:lnTo>
                  <a:pt x="1596256" y="781871"/>
                </a:lnTo>
                <a:lnTo>
                  <a:pt x="863600" y="781871"/>
                </a:lnTo>
                <a:lnTo>
                  <a:pt x="0" y="434975"/>
                </a:lnTo>
                <a:close/>
              </a:path>
            </a:pathLst>
          </a:custGeom>
          <a:solidFill>
            <a:srgbClr val="2FB4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8758" y="2027127"/>
            <a:ext cx="1213202" cy="1262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7789" y="908720"/>
            <a:ext cx="1241159" cy="1300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0988" y="2065195"/>
            <a:ext cx="1257770" cy="1209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2539" y="2952203"/>
            <a:ext cx="1241869" cy="1345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Шестиугольник 33"/>
          <p:cNvSpPr>
            <a:spLocks noChangeAspect="1"/>
          </p:cNvSpPr>
          <p:nvPr userDrawn="1"/>
        </p:nvSpPr>
        <p:spPr>
          <a:xfrm rot="5400000">
            <a:off x="5669030" y="986776"/>
            <a:ext cx="1380350" cy="1254864"/>
          </a:xfrm>
          <a:prstGeom prst="hexagon">
            <a:avLst>
              <a:gd name="adj" fmla="val 30162"/>
              <a:gd name="vf" fmla="val 115470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>
            <a:spLocks noChangeAspect="1"/>
          </p:cNvSpPr>
          <p:nvPr userDrawn="1"/>
        </p:nvSpPr>
        <p:spPr>
          <a:xfrm rot="5400000">
            <a:off x="6286374" y="2006757"/>
            <a:ext cx="1380350" cy="1254864"/>
          </a:xfrm>
          <a:prstGeom prst="hexagon">
            <a:avLst>
              <a:gd name="adj" fmla="val 30162"/>
              <a:gd name="vf" fmla="val 115470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>
            <a:spLocks noChangeAspect="1"/>
          </p:cNvSpPr>
          <p:nvPr userDrawn="1"/>
        </p:nvSpPr>
        <p:spPr>
          <a:xfrm rot="5400000">
            <a:off x="5041598" y="2006757"/>
            <a:ext cx="1380350" cy="1254864"/>
          </a:xfrm>
          <a:prstGeom prst="hexagon">
            <a:avLst>
              <a:gd name="adj" fmla="val 30162"/>
              <a:gd name="vf" fmla="val 115470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>
            <a:spLocks noChangeAspect="1"/>
          </p:cNvSpPr>
          <p:nvPr userDrawn="1"/>
        </p:nvSpPr>
        <p:spPr>
          <a:xfrm rot="5400000">
            <a:off x="6926801" y="3011618"/>
            <a:ext cx="1380350" cy="1254864"/>
          </a:xfrm>
          <a:prstGeom prst="hexagon">
            <a:avLst>
              <a:gd name="adj" fmla="val 30162"/>
              <a:gd name="vf" fmla="val 115470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000"/>
                    </a14:imgEffect>
                    <a14:imgEffect>
                      <a14:saturation sat="6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21002"/>
            <a:ext cx="1711219" cy="5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540736"/>
            <a:ext cx="2432115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52" y="1584880"/>
            <a:ext cx="2442900" cy="252000"/>
          </a:xfrm>
          <a:prstGeom prst="rect">
            <a:avLst/>
          </a:prstGeom>
        </p:spPr>
      </p:pic>
      <p:sp>
        <p:nvSpPr>
          <p:cNvPr id="41" name="Шестиугольник 40"/>
          <p:cNvSpPr/>
          <p:nvPr userDrawn="1"/>
        </p:nvSpPr>
        <p:spPr>
          <a:xfrm rot="5400000">
            <a:off x="791544" y="3681112"/>
            <a:ext cx="792000" cy="720000"/>
          </a:xfrm>
          <a:prstGeom prst="hexagon">
            <a:avLst>
              <a:gd name="adj" fmla="val 30162"/>
              <a:gd name="vf" fmla="val 115470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 userDrawn="1"/>
        </p:nvSpPr>
        <p:spPr>
          <a:xfrm rot="5400000">
            <a:off x="431544" y="4257176"/>
            <a:ext cx="792000" cy="720000"/>
          </a:xfrm>
          <a:prstGeom prst="hexagon">
            <a:avLst>
              <a:gd name="adj" fmla="val 30162"/>
              <a:gd name="vf" fmla="val 115470"/>
            </a:avLst>
          </a:prstGeom>
          <a:solidFill>
            <a:srgbClr val="3FCA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 userDrawn="1"/>
        </p:nvSpPr>
        <p:spPr>
          <a:xfrm rot="5400000">
            <a:off x="431624" y="3105048"/>
            <a:ext cx="792000" cy="720000"/>
          </a:xfrm>
          <a:prstGeom prst="hexagon">
            <a:avLst>
              <a:gd name="adj" fmla="val 30162"/>
              <a:gd name="vf" fmla="val 115470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51038" y="3334243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СОФТ</a:t>
            </a:r>
            <a:endParaRPr lang="ru-RU" dirty="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772965" y="3918001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lvl="0">
              <a:defRPr sz="1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395536" y="4494065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lvl="0">
              <a:defRPr sz="1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ТРЕНИНГИ</a:t>
            </a:r>
            <a:endParaRPr lang="ru-RU" dirty="0"/>
          </a:p>
        </p:txBody>
      </p:sp>
      <p:sp>
        <p:nvSpPr>
          <p:cNvPr id="47" name="TextBox 46"/>
          <p:cNvSpPr txBox="1"/>
          <p:nvPr userDrawn="1"/>
        </p:nvSpPr>
        <p:spPr>
          <a:xfrm>
            <a:off x="6948264" y="6309320"/>
            <a:ext cx="161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</a:t>
            </a:r>
            <a:r>
              <a:rPr lang="ru-RU" sz="10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ГРАНИ ВАШЕГО БИЗНЕСА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6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44" y="1484784"/>
            <a:ext cx="7560920" cy="44644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ru-RU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ru-RU" smtClean="0">
                <a:solidFill>
                  <a:schemeClr val="tx1"/>
                </a:solidFill>
              </a:defRPr>
            </a:lvl3pPr>
            <a:lvl4pPr>
              <a:defRPr lang="ru-RU" smtClean="0">
                <a:solidFill>
                  <a:schemeClr val="tx1"/>
                </a:solidFill>
              </a:defRPr>
            </a:lvl4pPr>
            <a:lvl5pPr>
              <a:defRPr lang="ru-RU">
                <a:solidFill>
                  <a:schemeClr val="tx1"/>
                </a:solidFill>
              </a:defRPr>
            </a:lvl5pPr>
          </a:lstStyle>
          <a:p>
            <a:pPr lvl="0" fontAlgn="base"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  <a:p>
            <a:pPr lvl="1" fontAlgn="base">
              <a:spcAft>
                <a:spcPct val="0"/>
              </a:spcAft>
            </a:pPr>
            <a:r>
              <a:rPr lang="ru-RU" dirty="0" smtClean="0"/>
              <a:t>Второй уровень</a:t>
            </a:r>
          </a:p>
          <a:p>
            <a:pPr lvl="2" fontAlgn="base">
              <a:spcAft>
                <a:spcPct val="0"/>
              </a:spcAft>
            </a:pPr>
            <a:r>
              <a:rPr lang="ru-RU" dirty="0" smtClean="0"/>
              <a:t>Третий уровень</a:t>
            </a:r>
          </a:p>
          <a:p>
            <a:pPr lvl="3" fontAlgn="base">
              <a:spcAft>
                <a:spcPct val="0"/>
              </a:spcAft>
            </a:pPr>
            <a:r>
              <a:rPr lang="ru-RU" dirty="0" smtClean="0"/>
              <a:t>Четвертый уровень</a:t>
            </a:r>
          </a:p>
          <a:p>
            <a:pPr lvl="4" fontAlgn="base">
              <a:spcAft>
                <a:spcPct val="0"/>
              </a:spcAft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1979712" y="6309320"/>
            <a:ext cx="1092033" cy="240751"/>
          </a:xfrm>
        </p:spPr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 dirty="0"/>
          </a:p>
        </p:txBody>
      </p:sp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6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59" y="6170946"/>
            <a:ext cx="1258005" cy="37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3"/>
          <p:cNvSpPr/>
          <p:nvPr userDrawn="1"/>
        </p:nvSpPr>
        <p:spPr>
          <a:xfrm>
            <a:off x="6940518" y="5521292"/>
            <a:ext cx="1980966" cy="1366515"/>
          </a:xfrm>
          <a:custGeom>
            <a:avLst/>
            <a:gdLst>
              <a:gd name="connsiteX0" fmla="*/ 0 w 437916"/>
              <a:gd name="connsiteY0" fmla="*/ 0 h 360040"/>
              <a:gd name="connsiteX1" fmla="*/ 437916 w 437916"/>
              <a:gd name="connsiteY1" fmla="*/ 0 h 360040"/>
              <a:gd name="connsiteX2" fmla="*/ 437916 w 437916"/>
              <a:gd name="connsiteY2" fmla="*/ 360040 h 360040"/>
              <a:gd name="connsiteX3" fmla="*/ 0 w 437916"/>
              <a:gd name="connsiteY3" fmla="*/ 360040 h 360040"/>
              <a:gd name="connsiteX4" fmla="*/ 0 w 437916"/>
              <a:gd name="connsiteY4" fmla="*/ 0 h 360040"/>
              <a:gd name="connsiteX0" fmla="*/ 0 w 1780941"/>
              <a:gd name="connsiteY0" fmla="*/ 0 h 360040"/>
              <a:gd name="connsiteX1" fmla="*/ 1780941 w 1780941"/>
              <a:gd name="connsiteY1" fmla="*/ 0 h 360040"/>
              <a:gd name="connsiteX2" fmla="*/ 437916 w 1780941"/>
              <a:gd name="connsiteY2" fmla="*/ 360040 h 360040"/>
              <a:gd name="connsiteX3" fmla="*/ 0 w 1780941"/>
              <a:gd name="connsiteY3" fmla="*/ 360040 h 360040"/>
              <a:gd name="connsiteX4" fmla="*/ 0 w 1780941"/>
              <a:gd name="connsiteY4" fmla="*/ 0 h 360040"/>
              <a:gd name="connsiteX0" fmla="*/ 0 w 1780941"/>
              <a:gd name="connsiteY0" fmla="*/ 0 h 1369690"/>
              <a:gd name="connsiteX1" fmla="*/ 1780941 w 1780941"/>
              <a:gd name="connsiteY1" fmla="*/ 0 h 1369690"/>
              <a:gd name="connsiteX2" fmla="*/ 1523766 w 1780941"/>
              <a:gd name="connsiteY2" fmla="*/ 1369690 h 1369690"/>
              <a:gd name="connsiteX3" fmla="*/ 0 w 1780941"/>
              <a:gd name="connsiteY3" fmla="*/ 360040 h 1369690"/>
              <a:gd name="connsiteX4" fmla="*/ 0 w 1780941"/>
              <a:gd name="connsiteY4" fmla="*/ 0 h 1369690"/>
              <a:gd name="connsiteX0" fmla="*/ 0 w 1780941"/>
              <a:gd name="connsiteY0" fmla="*/ 0 h 1369690"/>
              <a:gd name="connsiteX1" fmla="*/ 1780941 w 1780941"/>
              <a:gd name="connsiteY1" fmla="*/ 0 h 1369690"/>
              <a:gd name="connsiteX2" fmla="*/ 1523766 w 1780941"/>
              <a:gd name="connsiteY2" fmla="*/ 1369690 h 1369690"/>
              <a:gd name="connsiteX3" fmla="*/ 619125 w 1780941"/>
              <a:gd name="connsiteY3" fmla="*/ 1341115 h 1369690"/>
              <a:gd name="connsiteX4" fmla="*/ 0 w 1780941"/>
              <a:gd name="connsiteY4" fmla="*/ 0 h 1369690"/>
              <a:gd name="connsiteX0" fmla="*/ 0 w 1780941"/>
              <a:gd name="connsiteY0" fmla="*/ 0 h 1350640"/>
              <a:gd name="connsiteX1" fmla="*/ 1780941 w 1780941"/>
              <a:gd name="connsiteY1" fmla="*/ 0 h 1350640"/>
              <a:gd name="connsiteX2" fmla="*/ 1530116 w 1780941"/>
              <a:gd name="connsiteY2" fmla="*/ 1350640 h 1350640"/>
              <a:gd name="connsiteX3" fmla="*/ 619125 w 1780941"/>
              <a:gd name="connsiteY3" fmla="*/ 1341115 h 1350640"/>
              <a:gd name="connsiteX4" fmla="*/ 0 w 1780941"/>
              <a:gd name="connsiteY4" fmla="*/ 0 h 1350640"/>
              <a:gd name="connsiteX0" fmla="*/ 0 w 1974616"/>
              <a:gd name="connsiteY0" fmla="*/ 990600 h 1350640"/>
              <a:gd name="connsiteX1" fmla="*/ 1974616 w 1974616"/>
              <a:gd name="connsiteY1" fmla="*/ 0 h 1350640"/>
              <a:gd name="connsiteX2" fmla="*/ 1723791 w 1974616"/>
              <a:gd name="connsiteY2" fmla="*/ 1350640 h 1350640"/>
              <a:gd name="connsiteX3" fmla="*/ 812800 w 1974616"/>
              <a:gd name="connsiteY3" fmla="*/ 1341115 h 1350640"/>
              <a:gd name="connsiteX4" fmla="*/ 0 w 1974616"/>
              <a:gd name="connsiteY4" fmla="*/ 990600 h 1350640"/>
              <a:gd name="connsiteX0" fmla="*/ 0 w 1974616"/>
              <a:gd name="connsiteY0" fmla="*/ 990600 h 1350640"/>
              <a:gd name="connsiteX1" fmla="*/ 1974616 w 1974616"/>
              <a:gd name="connsiteY1" fmla="*/ 0 h 1350640"/>
              <a:gd name="connsiteX2" fmla="*/ 1723791 w 1974616"/>
              <a:gd name="connsiteY2" fmla="*/ 1350640 h 1350640"/>
              <a:gd name="connsiteX3" fmla="*/ 838200 w 1974616"/>
              <a:gd name="connsiteY3" fmla="*/ 1341115 h 1350640"/>
              <a:gd name="connsiteX4" fmla="*/ 0 w 1974616"/>
              <a:gd name="connsiteY4" fmla="*/ 990600 h 1350640"/>
              <a:gd name="connsiteX0" fmla="*/ 0 w 1974616"/>
              <a:gd name="connsiteY0" fmla="*/ 990600 h 1344290"/>
              <a:gd name="connsiteX1" fmla="*/ 1974616 w 1974616"/>
              <a:gd name="connsiteY1" fmla="*/ 0 h 1344290"/>
              <a:gd name="connsiteX2" fmla="*/ 1726966 w 1974616"/>
              <a:gd name="connsiteY2" fmla="*/ 1344290 h 1344290"/>
              <a:gd name="connsiteX3" fmla="*/ 838200 w 1974616"/>
              <a:gd name="connsiteY3" fmla="*/ 1341115 h 1344290"/>
              <a:gd name="connsiteX4" fmla="*/ 0 w 1974616"/>
              <a:gd name="connsiteY4" fmla="*/ 990600 h 1344290"/>
              <a:gd name="connsiteX0" fmla="*/ 0 w 1980966"/>
              <a:gd name="connsiteY0" fmla="*/ 1012825 h 1366515"/>
              <a:gd name="connsiteX1" fmla="*/ 1980966 w 1980966"/>
              <a:gd name="connsiteY1" fmla="*/ 0 h 1366515"/>
              <a:gd name="connsiteX2" fmla="*/ 1726966 w 1980966"/>
              <a:gd name="connsiteY2" fmla="*/ 1366515 h 1366515"/>
              <a:gd name="connsiteX3" fmla="*/ 838200 w 1980966"/>
              <a:gd name="connsiteY3" fmla="*/ 1363340 h 1366515"/>
              <a:gd name="connsiteX4" fmla="*/ 0 w 1980966"/>
              <a:gd name="connsiteY4" fmla="*/ 1012825 h 136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966" h="1366515">
                <a:moveTo>
                  <a:pt x="0" y="1012825"/>
                </a:moveTo>
                <a:lnTo>
                  <a:pt x="1980966" y="0"/>
                </a:lnTo>
                <a:lnTo>
                  <a:pt x="1726966" y="1366515"/>
                </a:lnTo>
                <a:lnTo>
                  <a:pt x="838200" y="1363340"/>
                </a:lnTo>
                <a:lnTo>
                  <a:pt x="0" y="1012825"/>
                </a:lnTo>
                <a:close/>
              </a:path>
            </a:pathLst>
          </a:custGeom>
          <a:solidFill>
            <a:srgbClr val="3FCA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24"/>
          <p:cNvSpPr/>
          <p:nvPr userDrawn="1"/>
        </p:nvSpPr>
        <p:spPr>
          <a:xfrm>
            <a:off x="6942782" y="6101929"/>
            <a:ext cx="2021706" cy="781871"/>
          </a:xfrm>
          <a:custGeom>
            <a:avLst/>
            <a:gdLst>
              <a:gd name="connsiteX0" fmla="*/ 0 w 504056"/>
              <a:gd name="connsiteY0" fmla="*/ 0 h 235771"/>
              <a:gd name="connsiteX1" fmla="*/ 504056 w 504056"/>
              <a:gd name="connsiteY1" fmla="*/ 0 h 235771"/>
              <a:gd name="connsiteX2" fmla="*/ 504056 w 504056"/>
              <a:gd name="connsiteY2" fmla="*/ 235771 h 235771"/>
              <a:gd name="connsiteX3" fmla="*/ 0 w 504056"/>
              <a:gd name="connsiteY3" fmla="*/ 235771 h 235771"/>
              <a:gd name="connsiteX4" fmla="*/ 0 w 504056"/>
              <a:gd name="connsiteY4" fmla="*/ 0 h 235771"/>
              <a:gd name="connsiteX0" fmla="*/ 0 w 615181"/>
              <a:gd name="connsiteY0" fmla="*/ 9525 h 245296"/>
              <a:gd name="connsiteX1" fmla="*/ 615181 w 615181"/>
              <a:gd name="connsiteY1" fmla="*/ 0 h 245296"/>
              <a:gd name="connsiteX2" fmla="*/ 504056 w 615181"/>
              <a:gd name="connsiteY2" fmla="*/ 245296 h 245296"/>
              <a:gd name="connsiteX3" fmla="*/ 0 w 615181"/>
              <a:gd name="connsiteY3" fmla="*/ 245296 h 245296"/>
              <a:gd name="connsiteX4" fmla="*/ 0 w 615181"/>
              <a:gd name="connsiteY4" fmla="*/ 9525 h 245296"/>
              <a:gd name="connsiteX0" fmla="*/ 0 w 615181"/>
              <a:gd name="connsiteY0" fmla="*/ 9525 h 781871"/>
              <a:gd name="connsiteX1" fmla="*/ 615181 w 615181"/>
              <a:gd name="connsiteY1" fmla="*/ 0 h 781871"/>
              <a:gd name="connsiteX2" fmla="*/ 189731 w 615181"/>
              <a:gd name="connsiteY2" fmla="*/ 781871 h 781871"/>
              <a:gd name="connsiteX3" fmla="*/ 0 w 615181"/>
              <a:gd name="connsiteY3" fmla="*/ 245296 h 781871"/>
              <a:gd name="connsiteX4" fmla="*/ 0 w 615181"/>
              <a:gd name="connsiteY4" fmla="*/ 9525 h 781871"/>
              <a:gd name="connsiteX0" fmla="*/ 542925 w 1158106"/>
              <a:gd name="connsiteY0" fmla="*/ 9525 h 781871"/>
              <a:gd name="connsiteX1" fmla="*/ 1158106 w 1158106"/>
              <a:gd name="connsiteY1" fmla="*/ 0 h 781871"/>
              <a:gd name="connsiteX2" fmla="*/ 732656 w 1158106"/>
              <a:gd name="connsiteY2" fmla="*/ 781871 h 781871"/>
              <a:gd name="connsiteX3" fmla="*/ 0 w 1158106"/>
              <a:gd name="connsiteY3" fmla="*/ 781871 h 781871"/>
              <a:gd name="connsiteX4" fmla="*/ 542925 w 1158106"/>
              <a:gd name="connsiteY4" fmla="*/ 9525 h 781871"/>
              <a:gd name="connsiteX0" fmla="*/ 0 w 2021706"/>
              <a:gd name="connsiteY0" fmla="*/ 434975 h 781871"/>
              <a:gd name="connsiteX1" fmla="*/ 2021706 w 2021706"/>
              <a:gd name="connsiteY1" fmla="*/ 0 h 781871"/>
              <a:gd name="connsiteX2" fmla="*/ 1596256 w 2021706"/>
              <a:gd name="connsiteY2" fmla="*/ 781871 h 781871"/>
              <a:gd name="connsiteX3" fmla="*/ 863600 w 2021706"/>
              <a:gd name="connsiteY3" fmla="*/ 781871 h 781871"/>
              <a:gd name="connsiteX4" fmla="*/ 0 w 2021706"/>
              <a:gd name="connsiteY4" fmla="*/ 434975 h 78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706" h="781871">
                <a:moveTo>
                  <a:pt x="0" y="434975"/>
                </a:moveTo>
                <a:lnTo>
                  <a:pt x="2021706" y="0"/>
                </a:lnTo>
                <a:lnTo>
                  <a:pt x="1596256" y="781871"/>
                </a:lnTo>
                <a:lnTo>
                  <a:pt x="863600" y="781871"/>
                </a:lnTo>
                <a:lnTo>
                  <a:pt x="0" y="434975"/>
                </a:lnTo>
                <a:close/>
              </a:path>
            </a:pathLst>
          </a:custGeom>
          <a:solidFill>
            <a:srgbClr val="2FB4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3635" y="6310302"/>
            <a:ext cx="522000" cy="239770"/>
          </a:xfrm>
        </p:spPr>
        <p:txBody>
          <a:bodyPr/>
          <a:lstStyle>
            <a:lvl1pPr>
              <a:defRPr sz="1400" b="1"/>
            </a:lvl1pPr>
          </a:lstStyle>
          <a:p>
            <a:fld id="{199F197B-741F-4DEA-A32F-B916834111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59832" y="6304236"/>
            <a:ext cx="4871170" cy="245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Шестиугольник 20"/>
          <p:cNvSpPr/>
          <p:nvPr userDrawn="1"/>
        </p:nvSpPr>
        <p:spPr>
          <a:xfrm rot="5400000">
            <a:off x="791544" y="3681112"/>
            <a:ext cx="792000" cy="720000"/>
          </a:xfrm>
          <a:prstGeom prst="hexagon">
            <a:avLst>
              <a:gd name="adj" fmla="val 30162"/>
              <a:gd name="vf" fmla="val 115470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 userDrawn="1"/>
        </p:nvSpPr>
        <p:spPr>
          <a:xfrm rot="5400000">
            <a:off x="431544" y="4257176"/>
            <a:ext cx="792000" cy="720000"/>
          </a:xfrm>
          <a:prstGeom prst="hexagon">
            <a:avLst>
              <a:gd name="adj" fmla="val 30162"/>
              <a:gd name="vf" fmla="val 115470"/>
            </a:avLst>
          </a:prstGeom>
          <a:solidFill>
            <a:srgbClr val="3FCA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51087"/>
            <a:ext cx="1645516" cy="65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954999"/>
            <a:ext cx="1645516" cy="169745"/>
          </a:xfrm>
          <a:prstGeom prst="rect">
            <a:avLst/>
          </a:prstGeom>
        </p:spPr>
      </p:pic>
      <p:sp>
        <p:nvSpPr>
          <p:cNvPr id="25" name="Rectangle 55"/>
          <p:cNvSpPr>
            <a:spLocks noChangeArrowheads="1"/>
          </p:cNvSpPr>
          <p:nvPr userDrawn="1"/>
        </p:nvSpPr>
        <p:spPr bwMode="auto">
          <a:xfrm>
            <a:off x="2123728" y="1124744"/>
            <a:ext cx="6660000" cy="45719"/>
          </a:xfrm>
          <a:prstGeom prst="rect">
            <a:avLst/>
          </a:prstGeom>
          <a:gradFill>
            <a:gsLst>
              <a:gs pos="15000">
                <a:schemeClr val="tx2">
                  <a:lumMod val="96000"/>
                  <a:lumOff val="4000"/>
                  <a:alpha val="36000"/>
                </a:schemeClr>
              </a:gs>
              <a:gs pos="45000">
                <a:srgbClr val="999999"/>
              </a:gs>
              <a:gs pos="75000">
                <a:schemeClr val="tx1">
                  <a:alpha val="40000"/>
                  <a:lumMod val="63000"/>
                </a:schemeClr>
              </a:gs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840760" cy="563199"/>
          </a:xfrm>
          <a:noFill/>
          <a:ln>
            <a:noFill/>
          </a:ln>
          <a:effectLst>
            <a:outerShdw dist="25400" dir="2700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ru-RU" sz="2400" b="1" kern="0" cap="all" baseline="0" dirty="0">
                <a:ln w="635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90000"/>
                    </a:scheme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6" name="Шестиугольник 25"/>
          <p:cNvSpPr/>
          <p:nvPr userDrawn="1"/>
        </p:nvSpPr>
        <p:spPr>
          <a:xfrm rot="5400000">
            <a:off x="431624" y="3105048"/>
            <a:ext cx="792000" cy="720000"/>
          </a:xfrm>
          <a:prstGeom prst="hexagon">
            <a:avLst>
              <a:gd name="adj" fmla="val 30162"/>
              <a:gd name="vf" fmla="val 115470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51038" y="3334243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СОФТ</a:t>
            </a:r>
            <a:endParaRPr lang="ru-RU" sz="10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72965" y="3918001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</a:t>
            </a:r>
            <a:endParaRPr lang="ru-RU" sz="10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95536" y="4494065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ТРЕНИНГИ</a:t>
            </a:r>
            <a:endParaRPr lang="ru-RU" sz="10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979712" y="6309320"/>
            <a:ext cx="1092033" cy="240751"/>
          </a:xfrm>
        </p:spPr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6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59" y="6170946"/>
            <a:ext cx="1258005" cy="37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3"/>
          <p:cNvSpPr/>
          <p:nvPr userDrawn="1"/>
        </p:nvSpPr>
        <p:spPr>
          <a:xfrm>
            <a:off x="7380312" y="5521292"/>
            <a:ext cx="1980966" cy="1366515"/>
          </a:xfrm>
          <a:custGeom>
            <a:avLst/>
            <a:gdLst>
              <a:gd name="connsiteX0" fmla="*/ 0 w 437916"/>
              <a:gd name="connsiteY0" fmla="*/ 0 h 360040"/>
              <a:gd name="connsiteX1" fmla="*/ 437916 w 437916"/>
              <a:gd name="connsiteY1" fmla="*/ 0 h 360040"/>
              <a:gd name="connsiteX2" fmla="*/ 437916 w 437916"/>
              <a:gd name="connsiteY2" fmla="*/ 360040 h 360040"/>
              <a:gd name="connsiteX3" fmla="*/ 0 w 437916"/>
              <a:gd name="connsiteY3" fmla="*/ 360040 h 360040"/>
              <a:gd name="connsiteX4" fmla="*/ 0 w 437916"/>
              <a:gd name="connsiteY4" fmla="*/ 0 h 360040"/>
              <a:gd name="connsiteX0" fmla="*/ 0 w 1780941"/>
              <a:gd name="connsiteY0" fmla="*/ 0 h 360040"/>
              <a:gd name="connsiteX1" fmla="*/ 1780941 w 1780941"/>
              <a:gd name="connsiteY1" fmla="*/ 0 h 360040"/>
              <a:gd name="connsiteX2" fmla="*/ 437916 w 1780941"/>
              <a:gd name="connsiteY2" fmla="*/ 360040 h 360040"/>
              <a:gd name="connsiteX3" fmla="*/ 0 w 1780941"/>
              <a:gd name="connsiteY3" fmla="*/ 360040 h 360040"/>
              <a:gd name="connsiteX4" fmla="*/ 0 w 1780941"/>
              <a:gd name="connsiteY4" fmla="*/ 0 h 360040"/>
              <a:gd name="connsiteX0" fmla="*/ 0 w 1780941"/>
              <a:gd name="connsiteY0" fmla="*/ 0 h 1369690"/>
              <a:gd name="connsiteX1" fmla="*/ 1780941 w 1780941"/>
              <a:gd name="connsiteY1" fmla="*/ 0 h 1369690"/>
              <a:gd name="connsiteX2" fmla="*/ 1523766 w 1780941"/>
              <a:gd name="connsiteY2" fmla="*/ 1369690 h 1369690"/>
              <a:gd name="connsiteX3" fmla="*/ 0 w 1780941"/>
              <a:gd name="connsiteY3" fmla="*/ 360040 h 1369690"/>
              <a:gd name="connsiteX4" fmla="*/ 0 w 1780941"/>
              <a:gd name="connsiteY4" fmla="*/ 0 h 1369690"/>
              <a:gd name="connsiteX0" fmla="*/ 0 w 1780941"/>
              <a:gd name="connsiteY0" fmla="*/ 0 h 1369690"/>
              <a:gd name="connsiteX1" fmla="*/ 1780941 w 1780941"/>
              <a:gd name="connsiteY1" fmla="*/ 0 h 1369690"/>
              <a:gd name="connsiteX2" fmla="*/ 1523766 w 1780941"/>
              <a:gd name="connsiteY2" fmla="*/ 1369690 h 1369690"/>
              <a:gd name="connsiteX3" fmla="*/ 619125 w 1780941"/>
              <a:gd name="connsiteY3" fmla="*/ 1341115 h 1369690"/>
              <a:gd name="connsiteX4" fmla="*/ 0 w 1780941"/>
              <a:gd name="connsiteY4" fmla="*/ 0 h 1369690"/>
              <a:gd name="connsiteX0" fmla="*/ 0 w 1780941"/>
              <a:gd name="connsiteY0" fmla="*/ 0 h 1350640"/>
              <a:gd name="connsiteX1" fmla="*/ 1780941 w 1780941"/>
              <a:gd name="connsiteY1" fmla="*/ 0 h 1350640"/>
              <a:gd name="connsiteX2" fmla="*/ 1530116 w 1780941"/>
              <a:gd name="connsiteY2" fmla="*/ 1350640 h 1350640"/>
              <a:gd name="connsiteX3" fmla="*/ 619125 w 1780941"/>
              <a:gd name="connsiteY3" fmla="*/ 1341115 h 1350640"/>
              <a:gd name="connsiteX4" fmla="*/ 0 w 1780941"/>
              <a:gd name="connsiteY4" fmla="*/ 0 h 1350640"/>
              <a:gd name="connsiteX0" fmla="*/ 0 w 1974616"/>
              <a:gd name="connsiteY0" fmla="*/ 990600 h 1350640"/>
              <a:gd name="connsiteX1" fmla="*/ 1974616 w 1974616"/>
              <a:gd name="connsiteY1" fmla="*/ 0 h 1350640"/>
              <a:gd name="connsiteX2" fmla="*/ 1723791 w 1974616"/>
              <a:gd name="connsiteY2" fmla="*/ 1350640 h 1350640"/>
              <a:gd name="connsiteX3" fmla="*/ 812800 w 1974616"/>
              <a:gd name="connsiteY3" fmla="*/ 1341115 h 1350640"/>
              <a:gd name="connsiteX4" fmla="*/ 0 w 1974616"/>
              <a:gd name="connsiteY4" fmla="*/ 990600 h 1350640"/>
              <a:gd name="connsiteX0" fmla="*/ 0 w 1974616"/>
              <a:gd name="connsiteY0" fmla="*/ 990600 h 1350640"/>
              <a:gd name="connsiteX1" fmla="*/ 1974616 w 1974616"/>
              <a:gd name="connsiteY1" fmla="*/ 0 h 1350640"/>
              <a:gd name="connsiteX2" fmla="*/ 1723791 w 1974616"/>
              <a:gd name="connsiteY2" fmla="*/ 1350640 h 1350640"/>
              <a:gd name="connsiteX3" fmla="*/ 838200 w 1974616"/>
              <a:gd name="connsiteY3" fmla="*/ 1341115 h 1350640"/>
              <a:gd name="connsiteX4" fmla="*/ 0 w 1974616"/>
              <a:gd name="connsiteY4" fmla="*/ 990600 h 1350640"/>
              <a:gd name="connsiteX0" fmla="*/ 0 w 1974616"/>
              <a:gd name="connsiteY0" fmla="*/ 990600 h 1344290"/>
              <a:gd name="connsiteX1" fmla="*/ 1974616 w 1974616"/>
              <a:gd name="connsiteY1" fmla="*/ 0 h 1344290"/>
              <a:gd name="connsiteX2" fmla="*/ 1726966 w 1974616"/>
              <a:gd name="connsiteY2" fmla="*/ 1344290 h 1344290"/>
              <a:gd name="connsiteX3" fmla="*/ 838200 w 1974616"/>
              <a:gd name="connsiteY3" fmla="*/ 1341115 h 1344290"/>
              <a:gd name="connsiteX4" fmla="*/ 0 w 1974616"/>
              <a:gd name="connsiteY4" fmla="*/ 990600 h 1344290"/>
              <a:gd name="connsiteX0" fmla="*/ 0 w 1980966"/>
              <a:gd name="connsiteY0" fmla="*/ 1012825 h 1366515"/>
              <a:gd name="connsiteX1" fmla="*/ 1980966 w 1980966"/>
              <a:gd name="connsiteY1" fmla="*/ 0 h 1366515"/>
              <a:gd name="connsiteX2" fmla="*/ 1726966 w 1980966"/>
              <a:gd name="connsiteY2" fmla="*/ 1366515 h 1366515"/>
              <a:gd name="connsiteX3" fmla="*/ 838200 w 1980966"/>
              <a:gd name="connsiteY3" fmla="*/ 1363340 h 1366515"/>
              <a:gd name="connsiteX4" fmla="*/ 0 w 1980966"/>
              <a:gd name="connsiteY4" fmla="*/ 1012825 h 136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966" h="1366515">
                <a:moveTo>
                  <a:pt x="0" y="1012825"/>
                </a:moveTo>
                <a:lnTo>
                  <a:pt x="1980966" y="0"/>
                </a:lnTo>
                <a:lnTo>
                  <a:pt x="1726966" y="1366515"/>
                </a:lnTo>
                <a:lnTo>
                  <a:pt x="838200" y="1363340"/>
                </a:lnTo>
                <a:lnTo>
                  <a:pt x="0" y="1012825"/>
                </a:lnTo>
                <a:close/>
              </a:path>
            </a:pathLst>
          </a:custGeom>
          <a:solidFill>
            <a:srgbClr val="3FCA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24"/>
          <p:cNvSpPr/>
          <p:nvPr userDrawn="1"/>
        </p:nvSpPr>
        <p:spPr>
          <a:xfrm>
            <a:off x="7382576" y="6101929"/>
            <a:ext cx="2021706" cy="781871"/>
          </a:xfrm>
          <a:custGeom>
            <a:avLst/>
            <a:gdLst>
              <a:gd name="connsiteX0" fmla="*/ 0 w 504056"/>
              <a:gd name="connsiteY0" fmla="*/ 0 h 235771"/>
              <a:gd name="connsiteX1" fmla="*/ 504056 w 504056"/>
              <a:gd name="connsiteY1" fmla="*/ 0 h 235771"/>
              <a:gd name="connsiteX2" fmla="*/ 504056 w 504056"/>
              <a:gd name="connsiteY2" fmla="*/ 235771 h 235771"/>
              <a:gd name="connsiteX3" fmla="*/ 0 w 504056"/>
              <a:gd name="connsiteY3" fmla="*/ 235771 h 235771"/>
              <a:gd name="connsiteX4" fmla="*/ 0 w 504056"/>
              <a:gd name="connsiteY4" fmla="*/ 0 h 235771"/>
              <a:gd name="connsiteX0" fmla="*/ 0 w 615181"/>
              <a:gd name="connsiteY0" fmla="*/ 9525 h 245296"/>
              <a:gd name="connsiteX1" fmla="*/ 615181 w 615181"/>
              <a:gd name="connsiteY1" fmla="*/ 0 h 245296"/>
              <a:gd name="connsiteX2" fmla="*/ 504056 w 615181"/>
              <a:gd name="connsiteY2" fmla="*/ 245296 h 245296"/>
              <a:gd name="connsiteX3" fmla="*/ 0 w 615181"/>
              <a:gd name="connsiteY3" fmla="*/ 245296 h 245296"/>
              <a:gd name="connsiteX4" fmla="*/ 0 w 615181"/>
              <a:gd name="connsiteY4" fmla="*/ 9525 h 245296"/>
              <a:gd name="connsiteX0" fmla="*/ 0 w 615181"/>
              <a:gd name="connsiteY0" fmla="*/ 9525 h 781871"/>
              <a:gd name="connsiteX1" fmla="*/ 615181 w 615181"/>
              <a:gd name="connsiteY1" fmla="*/ 0 h 781871"/>
              <a:gd name="connsiteX2" fmla="*/ 189731 w 615181"/>
              <a:gd name="connsiteY2" fmla="*/ 781871 h 781871"/>
              <a:gd name="connsiteX3" fmla="*/ 0 w 615181"/>
              <a:gd name="connsiteY3" fmla="*/ 245296 h 781871"/>
              <a:gd name="connsiteX4" fmla="*/ 0 w 615181"/>
              <a:gd name="connsiteY4" fmla="*/ 9525 h 781871"/>
              <a:gd name="connsiteX0" fmla="*/ 542925 w 1158106"/>
              <a:gd name="connsiteY0" fmla="*/ 9525 h 781871"/>
              <a:gd name="connsiteX1" fmla="*/ 1158106 w 1158106"/>
              <a:gd name="connsiteY1" fmla="*/ 0 h 781871"/>
              <a:gd name="connsiteX2" fmla="*/ 732656 w 1158106"/>
              <a:gd name="connsiteY2" fmla="*/ 781871 h 781871"/>
              <a:gd name="connsiteX3" fmla="*/ 0 w 1158106"/>
              <a:gd name="connsiteY3" fmla="*/ 781871 h 781871"/>
              <a:gd name="connsiteX4" fmla="*/ 542925 w 1158106"/>
              <a:gd name="connsiteY4" fmla="*/ 9525 h 781871"/>
              <a:gd name="connsiteX0" fmla="*/ 0 w 2021706"/>
              <a:gd name="connsiteY0" fmla="*/ 434975 h 781871"/>
              <a:gd name="connsiteX1" fmla="*/ 2021706 w 2021706"/>
              <a:gd name="connsiteY1" fmla="*/ 0 h 781871"/>
              <a:gd name="connsiteX2" fmla="*/ 1596256 w 2021706"/>
              <a:gd name="connsiteY2" fmla="*/ 781871 h 781871"/>
              <a:gd name="connsiteX3" fmla="*/ 863600 w 2021706"/>
              <a:gd name="connsiteY3" fmla="*/ 781871 h 781871"/>
              <a:gd name="connsiteX4" fmla="*/ 0 w 2021706"/>
              <a:gd name="connsiteY4" fmla="*/ 434975 h 78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706" h="781871">
                <a:moveTo>
                  <a:pt x="0" y="434975"/>
                </a:moveTo>
                <a:lnTo>
                  <a:pt x="2021706" y="0"/>
                </a:lnTo>
                <a:lnTo>
                  <a:pt x="1596256" y="781871"/>
                </a:lnTo>
                <a:lnTo>
                  <a:pt x="863600" y="781871"/>
                </a:lnTo>
                <a:lnTo>
                  <a:pt x="0" y="434975"/>
                </a:lnTo>
                <a:close/>
              </a:path>
            </a:pathLst>
          </a:custGeom>
          <a:solidFill>
            <a:srgbClr val="2FB4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93429" y="6310302"/>
            <a:ext cx="522000" cy="239770"/>
          </a:xfrm>
        </p:spPr>
        <p:txBody>
          <a:bodyPr/>
          <a:lstStyle>
            <a:lvl1pPr>
              <a:defRPr sz="1400" b="1"/>
            </a:lvl1pPr>
          </a:lstStyle>
          <a:p>
            <a:fld id="{199F197B-741F-4DEA-A32F-B91683411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59831" y="6304236"/>
            <a:ext cx="5310963" cy="245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Rectangle 55"/>
          <p:cNvSpPr>
            <a:spLocks noChangeArrowheads="1"/>
          </p:cNvSpPr>
          <p:nvPr userDrawn="1"/>
        </p:nvSpPr>
        <p:spPr bwMode="auto">
          <a:xfrm>
            <a:off x="755576" y="4365104"/>
            <a:ext cx="7740000" cy="45719"/>
          </a:xfrm>
          <a:prstGeom prst="rect">
            <a:avLst/>
          </a:prstGeom>
          <a:gradFill>
            <a:gsLst>
              <a:gs pos="15000">
                <a:schemeClr val="tx2">
                  <a:lumMod val="96000"/>
                  <a:lumOff val="4000"/>
                  <a:alpha val="36000"/>
                </a:schemeClr>
              </a:gs>
              <a:gs pos="45000">
                <a:srgbClr val="999999"/>
              </a:gs>
              <a:gs pos="75000">
                <a:schemeClr val="tx1">
                  <a:alpha val="40000"/>
                  <a:lumMod val="63000"/>
                </a:schemeClr>
              </a:gs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51087"/>
            <a:ext cx="1645516" cy="65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954999"/>
            <a:ext cx="1645516" cy="1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6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0" y="-27384"/>
            <a:ext cx="9144000" cy="6913819"/>
            <a:chOff x="0" y="-27384"/>
            <a:chExt cx="9144000" cy="6913819"/>
          </a:xfrm>
        </p:grpSpPr>
        <p:grpSp>
          <p:nvGrpSpPr>
            <p:cNvPr id="20" name="Группа 19"/>
            <p:cNvGrpSpPr/>
            <p:nvPr userDrawn="1"/>
          </p:nvGrpSpPr>
          <p:grpSpPr>
            <a:xfrm>
              <a:off x="5001114" y="-27384"/>
              <a:ext cx="4142886" cy="6913819"/>
              <a:chOff x="5001114" y="-27384"/>
              <a:chExt cx="4142886" cy="6913819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/>
              <a:stretch/>
            </p:blipFill>
            <p:spPr bwMode="auto">
              <a:xfrm>
                <a:off x="6804248" y="-27384"/>
                <a:ext cx="2339752" cy="6913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01114" y="2635862"/>
                <a:ext cx="2787806" cy="302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0" y="-27384"/>
              <a:ext cx="7230428" cy="6913819"/>
              <a:chOff x="0" y="-27384"/>
              <a:chExt cx="7230428" cy="691381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01114" y="4868635"/>
                <a:ext cx="2229314" cy="201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67944" y="-27384"/>
                <a:ext cx="2753771" cy="3111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71800" y="2132857"/>
                <a:ext cx="2229314" cy="4753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0" y="-27384"/>
                <a:ext cx="4057807" cy="6913818"/>
                <a:chOff x="0" y="-27384"/>
                <a:chExt cx="4057807" cy="6913818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27384"/>
                  <a:ext cx="4057807" cy="6913818"/>
                  <a:chOff x="0" y="-27384"/>
                  <a:chExt cx="4057807" cy="6913818"/>
                </a:xfrm>
              </p:grpSpPr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0" y="-27384"/>
                    <a:ext cx="2787806" cy="69138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787806" y="-27384"/>
                    <a:ext cx="1270001" cy="39200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0" y="4005064"/>
                  <a:ext cx="2201806" cy="2881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5602-8381-4F7C-8E81-F965846A52A2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197B-741F-4DEA-A32F-B91683411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all" dirty="0" smtClean="0"/>
              <a:t>инструменты УПРАВЛЕНИЯ процессами </a:t>
            </a:r>
            <a:r>
              <a:rPr lang="ru-RU" cap="all" dirty="0" err="1" smtClean="0"/>
              <a:t>ПЕЧАТи</a:t>
            </a:r>
            <a:endParaRPr lang="ru-RU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Дмитрий Климов, Группа компаний ТЕКО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Москва, 22.05.2013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8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</a:t>
            </a:r>
            <a:r>
              <a:rPr lang="ru-RU" dirty="0" smtClean="0"/>
              <a:t>системы мониторинга </a:t>
            </a:r>
            <a:r>
              <a:rPr lang="en-US" dirty="0" err="1" smtClean="0"/>
              <a:t>PriSma</a:t>
            </a:r>
            <a:r>
              <a:rPr lang="en-US" dirty="0" smtClean="0"/>
              <a:t> </a:t>
            </a:r>
            <a:r>
              <a:rPr lang="en-US" dirty="0"/>
              <a:t>DCA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Про-активное </a:t>
            </a:r>
            <a:r>
              <a:rPr lang="ru-RU" dirty="0"/>
              <a:t>предупреждение об окончании ресурсных материалов</a:t>
            </a:r>
          </a:p>
          <a:p>
            <a:pPr lvl="1"/>
            <a:r>
              <a:rPr lang="ru-RU" dirty="0"/>
              <a:t>На основании данных </a:t>
            </a:r>
            <a:r>
              <a:rPr lang="ru-RU" dirty="0" smtClean="0"/>
              <a:t>полученных от устройства, либо на </a:t>
            </a:r>
            <a:r>
              <a:rPr lang="ru-RU" dirty="0"/>
              <a:t>основании </a:t>
            </a:r>
            <a:r>
              <a:rPr lang="ru-RU" dirty="0" smtClean="0"/>
              <a:t>статистики</a:t>
            </a:r>
            <a:endParaRPr lang="ru-RU" dirty="0"/>
          </a:p>
          <a:p>
            <a:r>
              <a:rPr lang="ru-RU" dirty="0" smtClean="0"/>
              <a:t>Отправляет уведомления пользователю и провайдеру с полными точными данными о расходном материале</a:t>
            </a:r>
          </a:p>
          <a:p>
            <a:r>
              <a:rPr lang="ru-RU" dirty="0" smtClean="0"/>
              <a:t>Интеллектуально обрабатывает сложные технические события, и отправляет уведомления в службу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4398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системы мониторинга </a:t>
            </a:r>
            <a:r>
              <a:rPr lang="en-US" dirty="0" err="1"/>
              <a:t>PriSma</a:t>
            </a:r>
            <a:r>
              <a:rPr lang="en-US" dirty="0"/>
              <a:t> DCA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Хранит историю событий и потребления расходных материалов</a:t>
            </a:r>
            <a:endParaRPr lang="en-US" dirty="0" smtClean="0"/>
          </a:p>
          <a:p>
            <a:r>
              <a:rPr lang="ru-RU" dirty="0" smtClean="0"/>
              <a:t>Анализ использования каждого устройства с выдачей основных метрик</a:t>
            </a:r>
          </a:p>
          <a:p>
            <a:r>
              <a:rPr lang="ru-RU" dirty="0" smtClean="0"/>
              <a:t>Рассчитывает потребность в расходных материалах на различные периоды от 15 до 60 дней</a:t>
            </a:r>
          </a:p>
          <a:p>
            <a:r>
              <a:rPr lang="ru-RU" dirty="0" smtClean="0"/>
              <a:t>Имеет встроенный инструмент для проведения анализа эффективности по контракту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структура </a:t>
            </a:r>
            <a:r>
              <a:rPr lang="ru-RU" sz="2200" dirty="0"/>
              <a:t>системы мониторинга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err="1" smtClean="0"/>
              <a:t>PriSma</a:t>
            </a:r>
            <a:r>
              <a:rPr lang="en-US" sz="2200" dirty="0" smtClean="0"/>
              <a:t> </a:t>
            </a:r>
            <a:r>
              <a:rPr lang="en-US" sz="2200" dirty="0"/>
              <a:t>DCA</a:t>
            </a:r>
            <a:endParaRPr lang="ru-RU" sz="2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2" b="18600"/>
          <a:stretch/>
        </p:blipFill>
        <p:spPr bwMode="auto">
          <a:xfrm>
            <a:off x="1619672" y="1412040"/>
            <a:ext cx="6840760" cy="45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Принципы работы системы мониторинга </a:t>
            </a:r>
            <a:r>
              <a:rPr lang="en-US" sz="2200" dirty="0" err="1" smtClean="0"/>
              <a:t>PriSma</a:t>
            </a:r>
            <a:r>
              <a:rPr lang="en-US" sz="2200" dirty="0" smtClean="0"/>
              <a:t> DCA</a:t>
            </a:r>
            <a:endParaRPr lang="ru-RU" sz="2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16013" y="1555750"/>
            <a:ext cx="74882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Способы передачи данных</a:t>
            </a:r>
          </a:p>
          <a:p>
            <a:pPr lvl="1"/>
            <a:r>
              <a:rPr lang="ru-RU" smtClean="0"/>
              <a:t>HTTP, HTTPS или SMTP</a:t>
            </a:r>
          </a:p>
          <a:p>
            <a:r>
              <a:rPr lang="ru-RU" smtClean="0"/>
              <a:t>Режимы сбора информации</a:t>
            </a:r>
          </a:p>
          <a:p>
            <a:pPr lvl="1"/>
            <a:r>
              <a:rPr lang="ru-RU" smtClean="0"/>
              <a:t>Listing и Discover</a:t>
            </a:r>
          </a:p>
          <a:p>
            <a:r>
              <a:rPr lang="ru-RU" smtClean="0"/>
              <a:t>Безопасность системы</a:t>
            </a:r>
          </a:p>
          <a:p>
            <a:pPr lvl="1"/>
            <a:r>
              <a:rPr lang="ru-RU" smtClean="0"/>
              <a:t>Данные только с устройств, открытый код, хранение данных в дата-центрах</a:t>
            </a:r>
          </a:p>
          <a:p>
            <a:r>
              <a:rPr lang="ru-RU" smtClean="0"/>
              <a:t>Типы обслуживаемых устройств</a:t>
            </a:r>
          </a:p>
          <a:p>
            <a:r>
              <a:rPr lang="ru-RU" smtClean="0"/>
              <a:t>Типы расходных материалов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7" t="46797" r="23624" b="17579"/>
          <a:stretch/>
        </p:blipFill>
        <p:spPr bwMode="auto">
          <a:xfrm>
            <a:off x="1403648" y="2564904"/>
            <a:ext cx="642532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4221608"/>
            <a:ext cx="6386673" cy="5739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578346" y="3583625"/>
            <a:ext cx="2157955" cy="26599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541" y="1556792"/>
            <a:ext cx="7916923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556792"/>
            <a:ext cx="7949405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780928"/>
            <a:ext cx="12241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d.klimov</a:t>
            </a:r>
            <a:endParaRPr lang="ru-RU" sz="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24048" y="3320976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52048" y="3248976"/>
            <a:ext cx="288000" cy="288000"/>
          </a:xfrm>
          <a:prstGeom prst="ellipse">
            <a:avLst/>
          </a:prstGeom>
          <a:noFill/>
          <a:ln>
            <a:solidFill>
              <a:srgbClr val="FFE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6048" y="3212976"/>
            <a:ext cx="360000" cy="360000"/>
          </a:xfrm>
          <a:prstGeom prst="ellipse">
            <a:avLst/>
          </a:prstGeom>
          <a:noFill/>
          <a:ln>
            <a:solidFill>
              <a:srgbClr val="FFE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88048" y="3284976"/>
            <a:ext cx="216000" cy="216000"/>
          </a:xfrm>
          <a:prstGeom prst="ellipse">
            <a:avLst/>
          </a:prstGeom>
          <a:noFill/>
          <a:ln>
            <a:solidFill>
              <a:srgbClr val="FF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0" y="3068960"/>
            <a:ext cx="12241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••••••••••</a:t>
            </a:r>
            <a:endParaRPr lang="ru-RU" sz="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Интерфейс оператора</a:t>
            </a:r>
            <a:r>
              <a:rPr lang="en-US" sz="2200" dirty="0"/>
              <a:t> (</a:t>
            </a:r>
            <a:r>
              <a:rPr lang="en-US" sz="2200" dirty="0" smtClean="0"/>
              <a:t>PANEL)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2732644"/>
            <a:ext cx="1045632" cy="9123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645024"/>
            <a:ext cx="1045632" cy="10801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45224" y="2241248"/>
            <a:ext cx="6731232" cy="34920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019288" y="2532983"/>
            <a:ext cx="1656184" cy="628310"/>
          </a:xfrm>
          <a:prstGeom prst="wedgeRectCallout">
            <a:avLst>
              <a:gd name="adj1" fmla="val -60061"/>
              <a:gd name="adj2" fmla="val 3827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Список проектов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Провайдера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019288" y="3645024"/>
            <a:ext cx="1656184" cy="1368152"/>
          </a:xfrm>
          <a:prstGeom prst="wedgeRectCallout">
            <a:avLst>
              <a:gd name="adj1" fmla="val -59543"/>
              <a:gd name="adj2" fmla="val -719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Виды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представления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данных: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1. По устройствам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2. Анализ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3. Отчеты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555776" y="1412776"/>
            <a:ext cx="1800200" cy="720080"/>
          </a:xfrm>
          <a:prstGeom prst="wedgeRectCallout">
            <a:avLst>
              <a:gd name="adj1" fmla="val -1383"/>
              <a:gd name="adj2" fmla="val 641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Основное табличное представление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40729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76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1" grpId="2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556792"/>
            <a:ext cx="7949405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535436"/>
            <a:ext cx="7935182" cy="419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3" y="1556792"/>
            <a:ext cx="7949405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259640" y="4113112"/>
            <a:ext cx="288000" cy="288000"/>
          </a:xfrm>
          <a:prstGeom prst="ellipse">
            <a:avLst/>
          </a:prstGeom>
          <a:noFill/>
          <a:ln>
            <a:solidFill>
              <a:srgbClr val="FFE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3640" y="4077112"/>
            <a:ext cx="360000" cy="360000"/>
          </a:xfrm>
          <a:prstGeom prst="ellipse">
            <a:avLst/>
          </a:prstGeom>
          <a:noFill/>
          <a:ln>
            <a:solidFill>
              <a:srgbClr val="FFE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95640" y="4149112"/>
            <a:ext cx="216000" cy="216000"/>
          </a:xfrm>
          <a:prstGeom prst="ellipse">
            <a:avLst/>
          </a:prstGeom>
          <a:noFill/>
          <a:ln>
            <a:solidFill>
              <a:srgbClr val="FF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31640" y="4185112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Интерфейс оператора</a:t>
            </a:r>
            <a:r>
              <a:rPr lang="en-US" sz="2200" dirty="0"/>
              <a:t> (</a:t>
            </a:r>
            <a:r>
              <a:rPr lang="en-US" sz="2200" dirty="0" smtClean="0"/>
              <a:t>PANEL)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353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Эволюция аутсорсинга печати</a:t>
            </a: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Система мониторинга необходима Провайдеру, но не достаточна</a:t>
            </a:r>
          </a:p>
          <a:p>
            <a:r>
              <a:rPr lang="ru-RU" sz="2400" dirty="0" smtClean="0"/>
              <a:t>Эволюция аутсорсинга от мониторинга к управлению процессами печати</a:t>
            </a:r>
            <a:endParaRPr lang="en-US" sz="2400" dirty="0" smtClean="0"/>
          </a:p>
          <a:p>
            <a:r>
              <a:rPr lang="ru-RU" sz="2400" dirty="0"/>
              <a:t>Д</a:t>
            </a:r>
            <a:r>
              <a:rPr lang="ru-RU" sz="2400" dirty="0" smtClean="0"/>
              <a:t>ва решения для управления правилами (профилями) печати</a:t>
            </a:r>
          </a:p>
          <a:p>
            <a:pPr lvl="1"/>
            <a:r>
              <a:rPr lang="ru-RU" sz="2000" dirty="0" smtClean="0"/>
              <a:t>Система управления печатью и оптимизации качества печати</a:t>
            </a:r>
            <a:endParaRPr lang="ru-RU" sz="2000" dirty="0"/>
          </a:p>
          <a:p>
            <a:pPr lvl="1"/>
            <a:r>
              <a:rPr lang="ru-RU" sz="2000" dirty="0" smtClean="0"/>
              <a:t>Универсальный драйвер печати</a:t>
            </a:r>
            <a:endParaRPr lang="en-US" sz="2000" dirty="0" smtClean="0"/>
          </a:p>
          <a:p>
            <a:pPr lvl="1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60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768752" cy="50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нужно управлять профилями печати?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Управление затратами (планирование, бюджетирование);</a:t>
            </a:r>
          </a:p>
          <a:p>
            <a:r>
              <a:rPr lang="ru-RU" dirty="0" smtClean="0"/>
              <a:t>Экономия </a:t>
            </a:r>
            <a:r>
              <a:rPr lang="ru-RU" dirty="0"/>
              <a:t>затрат </a:t>
            </a:r>
            <a:r>
              <a:rPr lang="ru-RU" dirty="0" smtClean="0"/>
              <a:t>на печать</a:t>
            </a:r>
            <a:endParaRPr lang="ru-RU" dirty="0"/>
          </a:p>
          <a:p>
            <a:pPr lvl="1">
              <a:buFontTx/>
              <a:buChar char="-"/>
            </a:pPr>
            <a:r>
              <a:rPr lang="ru-RU" dirty="0"/>
              <a:t>на бумаге (преобразование печати (1 ст.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ru-RU" dirty="0">
                <a:sym typeface="Wingdings" pitchFamily="2" charset="2"/>
              </a:rPr>
              <a:t> 2 ст. печать; </a:t>
            </a:r>
            <a:r>
              <a:rPr lang="en-US" dirty="0">
                <a:sym typeface="Wingdings" pitchFamily="2" charset="2"/>
              </a:rPr>
              <a:t>n-up </a:t>
            </a:r>
            <a:r>
              <a:rPr lang="ru-RU" dirty="0">
                <a:sym typeface="Wingdings" pitchFamily="2" charset="2"/>
              </a:rPr>
              <a:t>печать)</a:t>
            </a:r>
          </a:p>
          <a:p>
            <a:pPr lvl="1">
              <a:buFontTx/>
              <a:buChar char="-"/>
            </a:pPr>
            <a:r>
              <a:rPr lang="ru-RU" dirty="0" smtClean="0"/>
              <a:t>преобразование цветных документов в черно-белые</a:t>
            </a:r>
          </a:p>
          <a:p>
            <a:pPr lvl="1">
              <a:buFontTx/>
              <a:buChar char="-"/>
            </a:pPr>
            <a:r>
              <a:rPr lang="ru-RU" dirty="0" smtClean="0"/>
              <a:t>за счет сокращения печати личных документов</a:t>
            </a:r>
          </a:p>
          <a:p>
            <a:pPr lvl="1">
              <a:buFontTx/>
              <a:buChar char="-"/>
            </a:pPr>
            <a:r>
              <a:rPr lang="ru-RU" dirty="0"/>
              <a:t>на </a:t>
            </a:r>
            <a:r>
              <a:rPr lang="ru-RU" dirty="0" smtClean="0"/>
              <a:t>электроэнергии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3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оптимизатор пикселей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94609"/>
            <a:ext cx="1187574" cy="10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31640" y="2060848"/>
            <a:ext cx="8370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Baskerville Old Face" pitchFamily="18" charset="0"/>
                <a:cs typeface="Arial" pitchFamily="34" charset="0"/>
              </a:rPr>
              <a:t>P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1187624" y="1340768"/>
            <a:ext cx="1512168" cy="864096"/>
          </a:xfrm>
          <a:prstGeom prst="wedgeRectCallout">
            <a:avLst>
              <a:gd name="adj1" fmla="val 38036"/>
              <a:gd name="adj2" fmla="val 8367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ШАГ1.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Все пиксели в компьютере квадратные</a:t>
            </a: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2843808" y="1340768"/>
            <a:ext cx="3024336" cy="864096"/>
          </a:xfrm>
          <a:prstGeom prst="wedgeRectCallout">
            <a:avLst>
              <a:gd name="adj1" fmla="val 12874"/>
              <a:gd name="adj2" fmla="val 775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ШАГ2.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Но принтеры не могут показывать квадратики, и драйвер принтера конвертирует квадратики в круги</a:t>
            </a:r>
          </a:p>
        </p:txBody>
      </p:sp>
      <p:sp>
        <p:nvSpPr>
          <p:cNvPr id="47" name="Прямоугольная выноска 46"/>
          <p:cNvSpPr/>
          <p:nvPr/>
        </p:nvSpPr>
        <p:spPr>
          <a:xfrm>
            <a:off x="6156176" y="1340768"/>
            <a:ext cx="2592288" cy="1152128"/>
          </a:xfrm>
          <a:prstGeom prst="wedgeRectCallout">
            <a:avLst>
              <a:gd name="adj1" fmla="val 1116"/>
              <a:gd name="adj2" fmla="val 7597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ШАГ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3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В процессе печати эти круги перекрывают друг друга, создавая ненужное покрытие и перерасход тонера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69761"/>
            <a:ext cx="810847" cy="47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13176"/>
            <a:ext cx="1823258" cy="114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5308"/>
            <a:ext cx="1823258" cy="114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37" y="5030936"/>
            <a:ext cx="1823258" cy="115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ая выноска 53"/>
          <p:cNvSpPr/>
          <p:nvPr/>
        </p:nvSpPr>
        <p:spPr>
          <a:xfrm>
            <a:off x="1187624" y="3789040"/>
            <a:ext cx="3096344" cy="936104"/>
          </a:xfrm>
          <a:prstGeom prst="wedgeRectCallout">
            <a:avLst>
              <a:gd name="adj1" fmla="val -3185"/>
              <a:gd name="adj2" fmla="val 8246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ШАГ4.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Уникальный алгоритм оптимизатора определяет какие из пикселей могут быть удалены, и удаляет их</a:t>
            </a:r>
          </a:p>
        </p:txBody>
      </p:sp>
      <p:sp>
        <p:nvSpPr>
          <p:cNvPr id="55" name="Прямоугольная выноска 54"/>
          <p:cNvSpPr/>
          <p:nvPr/>
        </p:nvSpPr>
        <p:spPr>
          <a:xfrm>
            <a:off x="4499991" y="3789040"/>
            <a:ext cx="3187111" cy="936104"/>
          </a:xfrm>
          <a:prstGeom prst="wedgeRectCallout">
            <a:avLst>
              <a:gd name="adj1" fmla="val -13581"/>
              <a:gd name="adj2" fmla="val 835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ШАГ5.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Тонер проникает в пространства из которых были удалены перекрывающие друг друга  пиксели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"/>
          <a:stretch/>
        </p:blipFill>
        <p:spPr>
          <a:xfrm>
            <a:off x="2497272" y="404664"/>
            <a:ext cx="4523000" cy="635966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" name="Прямоугольная выноска 19"/>
          <p:cNvSpPr/>
          <p:nvPr/>
        </p:nvSpPr>
        <p:spPr>
          <a:xfrm>
            <a:off x="1547664" y="2708920"/>
            <a:ext cx="2016000" cy="792088"/>
          </a:xfrm>
          <a:prstGeom prst="wedgeRectCallout">
            <a:avLst>
              <a:gd name="adj1" fmla="val 51783"/>
              <a:gd name="adj2" fmla="val 8367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Уровень экономии тонера для элементов типа: «текст» - 29%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275856" y="1425625"/>
            <a:ext cx="2016224" cy="792088"/>
          </a:xfrm>
          <a:prstGeom prst="wedgeRectCallout">
            <a:avLst>
              <a:gd name="adj1" fmla="val 56365"/>
              <a:gd name="adj2" fmla="val 8206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Уровень экономии тонера для элементов типа: «графика» - 20%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909382" y="2610214"/>
            <a:ext cx="2016000" cy="792088"/>
          </a:xfrm>
          <a:prstGeom prst="wedgeRectCallout">
            <a:avLst>
              <a:gd name="adj1" fmla="val 56365"/>
              <a:gd name="adj2" fmla="val 8206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Уровень экономии тонера для элементов типа: «фото» - 20%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835696" y="2060848"/>
            <a:ext cx="2448272" cy="1584176"/>
          </a:xfrm>
          <a:prstGeom prst="wedgeRectCallout">
            <a:avLst>
              <a:gd name="adj1" fmla="val 46367"/>
              <a:gd name="adj2" fmla="val 8974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Технология идентификации фрагментов документа делит его на три типа элементов (текст, графика, фото), и устанавливает для каждого элемента уровень экономии тонера</a:t>
            </a:r>
          </a:p>
        </p:txBody>
      </p:sp>
    </p:spTree>
    <p:extLst>
      <p:ext uri="{BB962C8B-B14F-4D97-AF65-F5344CB8AC3E}">
        <p14:creationId xmlns:p14="http://schemas.microsoft.com/office/powerpoint/2010/main" val="3898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55" grpId="0" animBg="1"/>
      <p:bldP spid="55" grpId="1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использования системы Оптимизатор печати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220287"/>
              </p:ext>
            </p:extLst>
          </p:nvPr>
        </p:nvGraphicFramePr>
        <p:xfrm>
          <a:off x="1115616" y="1483742"/>
          <a:ext cx="748823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55"/>
                <a:gridCol w="1944216"/>
                <a:gridCol w="4176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Единица</a:t>
                      </a:r>
                    </a:p>
                    <a:p>
                      <a:pPr algn="ctr"/>
                      <a:r>
                        <a:rPr lang="ru-RU" dirty="0" smtClean="0"/>
                        <a:t>измерения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</a:t>
                      </a:r>
                      <a:r>
                        <a:rPr lang="ru-RU" baseline="0" dirty="0" smtClean="0"/>
                        <a:t> снижения затрат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1600 </a:t>
                      </a:r>
                      <a:r>
                        <a:rPr lang="ru-RU" sz="20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000" b="0" i="0" u="none" strike="noStrik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Каждый пользователь в год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Система оптимизации расхода тонера</a:t>
                      </a:r>
                    </a:p>
                  </a:txBody>
                  <a:tcPr marL="2880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1700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Каждый пользователь в год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политиками/ профилями печати пользователей. Отчетность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8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Эко-система </a:t>
            </a:r>
            <a:r>
              <a:rPr lang="en-US" sz="2200" dirty="0" err="1" smtClean="0">
                <a:solidFill>
                  <a:schemeClr val="tx1"/>
                </a:solidFill>
              </a:rPr>
              <a:t>Prisma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98084"/>
            <a:ext cx="3275132" cy="3275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4527" y="1412776"/>
            <a:ext cx="406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Поддержка клиентов </a:t>
            </a:r>
            <a:r>
              <a:rPr lang="ru-RU" dirty="0" smtClean="0"/>
              <a:t>(служба </a:t>
            </a:r>
            <a:r>
              <a:rPr lang="en-US" dirty="0" err="1" smtClean="0"/>
              <a:t>HelpDesk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44008" y="4187409"/>
            <a:ext cx="3799203" cy="1833879"/>
            <a:chOff x="827584" y="3611346"/>
            <a:chExt cx="3799203" cy="183387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7584" y="3611346"/>
              <a:ext cx="3799203" cy="1833879"/>
            </a:xfrm>
            <a:prstGeom prst="roundRect">
              <a:avLst>
                <a:gd name="adj" fmla="val 44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27584" y="3611346"/>
              <a:ext cx="3799203" cy="332675"/>
            </a:xfrm>
            <a:prstGeom prst="roundRect">
              <a:avLst>
                <a:gd name="adj" fmla="val 270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Навыки и умения</a:t>
              </a:r>
              <a:endParaRPr lang="ru-RU" sz="1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7836" y="3611346"/>
            <a:ext cx="3818951" cy="2409941"/>
            <a:chOff x="4639607" y="3611346"/>
            <a:chExt cx="3818951" cy="24099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659355" y="3611346"/>
              <a:ext cx="3799203" cy="2409941"/>
            </a:xfrm>
            <a:prstGeom prst="roundRect">
              <a:avLst>
                <a:gd name="adj" fmla="val 44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639607" y="3611346"/>
              <a:ext cx="3799203" cy="332675"/>
            </a:xfrm>
            <a:prstGeom prst="roundRect">
              <a:avLst>
                <a:gd name="adj" fmla="val 270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Решения и технологии</a:t>
              </a:r>
              <a:endParaRPr lang="ru-RU" sz="1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7584" y="1268761"/>
            <a:ext cx="3799203" cy="2342585"/>
            <a:chOff x="827584" y="1268761"/>
            <a:chExt cx="3799203" cy="234258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27584" y="1268761"/>
              <a:ext cx="3799203" cy="2342585"/>
            </a:xfrm>
            <a:prstGeom prst="roundRect">
              <a:avLst>
                <a:gd name="adj" fmla="val 44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27584" y="1268761"/>
              <a:ext cx="3799203" cy="332675"/>
            </a:xfrm>
            <a:prstGeom prst="roundRect">
              <a:avLst>
                <a:gd name="adj" fmla="val 270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Оборудование и расходные материалы</a:t>
              </a:r>
              <a:endParaRPr lang="ru-RU" sz="1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39607" y="1268760"/>
            <a:ext cx="3799203" cy="2918649"/>
            <a:chOff x="4639607" y="1268760"/>
            <a:chExt cx="3799203" cy="291864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639607" y="1268760"/>
              <a:ext cx="3799203" cy="2918649"/>
            </a:xfrm>
            <a:prstGeom prst="roundRect">
              <a:avLst>
                <a:gd name="adj" fmla="val 44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639607" y="1268760"/>
              <a:ext cx="3799203" cy="332675"/>
            </a:xfrm>
            <a:prstGeom prst="roundRect">
              <a:avLst>
                <a:gd name="adj" fmla="val 270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Программные продукты</a:t>
              </a:r>
              <a:endParaRPr lang="ru-RU" sz="1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12160" y="1844824"/>
            <a:ext cx="248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Управление инцидентами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574817" y="1782108"/>
            <a:ext cx="2349111" cy="432048"/>
            <a:chOff x="1574817" y="1782108"/>
            <a:chExt cx="2349111" cy="43204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3491880" y="1782108"/>
              <a:ext cx="432048" cy="43204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1574817" y="1782108"/>
              <a:ext cx="1917063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034527" y="1412776"/>
            <a:ext cx="406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Поддержка клиентов </a:t>
            </a:r>
            <a:r>
              <a:rPr lang="ru-RU" dirty="0" smtClean="0"/>
              <a:t>(служба </a:t>
            </a:r>
            <a:r>
              <a:rPr lang="en-US" dirty="0" err="1" smtClean="0"/>
              <a:t>HelpDesk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74817" y="1465039"/>
            <a:ext cx="191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Мониторинг </a:t>
            </a:r>
            <a:r>
              <a:rPr lang="ru-RU" dirty="0" smtClean="0"/>
              <a:t>печати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003868" y="1720242"/>
            <a:ext cx="3736484" cy="412614"/>
            <a:chOff x="4003868" y="1720242"/>
            <a:chExt cx="3736484" cy="41261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003868" y="1720242"/>
              <a:ext cx="412614" cy="412614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003870" y="1720243"/>
              <a:ext cx="3736482" cy="31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300192" y="2204864"/>
            <a:ext cx="2649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Проактивное</a:t>
            </a:r>
            <a:r>
              <a:rPr lang="ru-RU" sz="1400" b="1" dirty="0" smtClean="0"/>
              <a:t> обеспечение</a:t>
            </a:r>
            <a:r>
              <a:rPr lang="en-US" sz="1400" b="1" dirty="0" smtClean="0"/>
              <a:t> </a:t>
            </a:r>
            <a:r>
              <a:rPr lang="ru-RU" sz="1400" b="1" dirty="0" smtClean="0"/>
              <a:t>расходными и</a:t>
            </a:r>
            <a:r>
              <a:rPr lang="ru-RU" sz="1400" b="1" dirty="0"/>
              <a:t> </a:t>
            </a:r>
            <a:r>
              <a:rPr lang="ru-RU" sz="1400" b="1" dirty="0" smtClean="0"/>
              <a:t>ресурсными материалами</a:t>
            </a:r>
            <a:endParaRPr lang="ru-RU" sz="14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6094432" y="2924944"/>
            <a:ext cx="2726040" cy="216024"/>
            <a:chOff x="6094432" y="2924944"/>
            <a:chExt cx="2726040" cy="21602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6279972" y="2924944"/>
              <a:ext cx="2540500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094432" y="2924944"/>
              <a:ext cx="193031" cy="216024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5613084" y="2132856"/>
            <a:ext cx="2847348" cy="412302"/>
            <a:chOff x="5613084" y="2132856"/>
            <a:chExt cx="2847348" cy="41230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981502" y="2132856"/>
              <a:ext cx="2478930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613084" y="2132856"/>
              <a:ext cx="368418" cy="412302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426504" y="3933056"/>
            <a:ext cx="254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Ремонты и техническое обслуживание</a:t>
            </a:r>
            <a:endParaRPr lang="ru-RU" sz="14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6251177" y="3789040"/>
            <a:ext cx="2589516" cy="108012"/>
            <a:chOff x="6251177" y="3789040"/>
            <a:chExt cx="2589516" cy="108012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6444209" y="3789040"/>
              <a:ext cx="2396484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251177" y="3789040"/>
              <a:ext cx="193031" cy="108012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107760" y="4509120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Оптимизация существующей инфраструктуры</a:t>
            </a:r>
            <a:endParaRPr lang="ru-RU" sz="14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6156176" y="4293096"/>
            <a:ext cx="2520280" cy="163180"/>
            <a:chOff x="6156176" y="4293096"/>
            <a:chExt cx="2520280" cy="16318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6409438" y="4453614"/>
              <a:ext cx="2267018" cy="2662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156176" y="4293096"/>
              <a:ext cx="253260" cy="16051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644008" y="549864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Технология восстановления картриджей </a:t>
            </a:r>
            <a:r>
              <a:rPr lang="en-US" sz="1400" b="1" dirty="0" smtClean="0"/>
              <a:t>SCC</a:t>
            </a:r>
            <a:endParaRPr lang="ru-RU" sz="1400" b="1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5642003" y="5013176"/>
            <a:ext cx="2259597" cy="234608"/>
            <a:chOff x="5642003" y="5013176"/>
            <a:chExt cx="2259597" cy="23460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6012160" y="5247784"/>
              <a:ext cx="1889440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642003" y="5013176"/>
              <a:ext cx="370157" cy="23460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372200" y="3068960"/>
            <a:ext cx="2540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Специальные  материалы с повышенным ресурсом для проектов </a:t>
            </a:r>
            <a:r>
              <a:rPr lang="en-US" sz="1400" b="1" dirty="0" smtClean="0"/>
              <a:t>MPS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699792" y="549864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Управление политиками </a:t>
            </a:r>
          </a:p>
          <a:p>
            <a:r>
              <a:rPr lang="ru-RU" sz="1400" b="1" dirty="0" smtClean="0"/>
              <a:t>печати</a:t>
            </a:r>
            <a:endParaRPr lang="ru-RU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547664" y="49220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Управление качеством печати</a:t>
            </a:r>
            <a:endParaRPr lang="ru-RU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15616" y="405848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Управление безопасностью печати</a:t>
            </a:r>
            <a:endParaRPr lang="ru-RU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27584" y="319439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Специальные предложения </a:t>
            </a:r>
            <a:r>
              <a:rPr lang="ru-RU" sz="1400" b="1" dirty="0" err="1" smtClean="0"/>
              <a:t>вендоров</a:t>
            </a:r>
            <a:endParaRPr lang="ru-R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043608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Модернизация парка</a:t>
            </a:r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403648" y="18976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Лизинг оборудования</a:t>
            </a:r>
            <a:endParaRPr lang="ru-RU" sz="1400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2699792" y="5398472"/>
            <a:ext cx="1638963" cy="838840"/>
            <a:chOff x="2699792" y="5373216"/>
            <a:chExt cx="1638963" cy="838840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2699792" y="6212056"/>
              <a:ext cx="1152128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3851920" y="5373216"/>
              <a:ext cx="486835" cy="83884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1533302" y="5134313"/>
            <a:ext cx="2110972" cy="331718"/>
            <a:chOff x="1533302" y="5134313"/>
            <a:chExt cx="2110972" cy="331718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1533302" y="5466030"/>
              <a:ext cx="1814562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3347864" y="5134313"/>
              <a:ext cx="296410" cy="33171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1029246" y="4389536"/>
            <a:ext cx="1958578" cy="407616"/>
            <a:chOff x="1029246" y="4389536"/>
            <a:chExt cx="1958578" cy="40761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623595" y="4389536"/>
              <a:ext cx="364229" cy="407616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1029246" y="4797152"/>
              <a:ext cx="1598538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4183778" y="5398472"/>
            <a:ext cx="2188424" cy="838840"/>
            <a:chOff x="4183778" y="5373216"/>
            <a:chExt cx="2188424" cy="838840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4183778" y="6212056"/>
              <a:ext cx="2188424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4183778" y="5373216"/>
              <a:ext cx="486835" cy="83884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1331640" y="2420888"/>
            <a:ext cx="1944216" cy="252586"/>
            <a:chOff x="1331640" y="2420888"/>
            <a:chExt cx="1944216" cy="252586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3023270" y="2420888"/>
              <a:ext cx="252586" cy="252586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1331640" y="2420888"/>
              <a:ext cx="1691631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1043608" y="2780928"/>
            <a:ext cx="1944216" cy="358750"/>
            <a:chOff x="971600" y="3024102"/>
            <a:chExt cx="1944216" cy="358750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2557066" y="3024102"/>
              <a:ext cx="358750" cy="35875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971600" y="3024102"/>
              <a:ext cx="1585467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827584" y="3945130"/>
            <a:ext cx="2160240" cy="185461"/>
            <a:chOff x="827584" y="3945130"/>
            <a:chExt cx="2160240" cy="18546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2632274" y="3945130"/>
              <a:ext cx="355550" cy="185461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827584" y="3945130"/>
              <a:ext cx="1804691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84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1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1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1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10"/>
                            </p:stCondLst>
                            <p:childTnLst>
                              <p:par>
                                <p:cTn id="4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1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10"/>
                            </p:stCondLst>
                            <p:childTnLst>
                              <p:par>
                                <p:cTn id="5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1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10"/>
                            </p:stCondLst>
                            <p:childTnLst>
                              <p:par>
                                <p:cTn id="6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1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10"/>
                            </p:stCondLst>
                            <p:childTnLst>
                              <p:par>
                                <p:cTn id="7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1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10"/>
                            </p:stCondLst>
                            <p:childTnLst>
                              <p:par>
                                <p:cTn id="8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1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10"/>
                            </p:stCondLst>
                            <p:childTnLst>
                              <p:par>
                                <p:cTn id="9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1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10"/>
                            </p:stCondLst>
                            <p:childTnLst>
                              <p:par>
                                <p:cTn id="10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1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10"/>
                            </p:stCondLst>
                            <p:childTnLst>
                              <p:par>
                                <p:cTn id="1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1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10"/>
                            </p:stCondLst>
                            <p:childTnLst>
                              <p:par>
                                <p:cTn id="12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1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10"/>
                            </p:stCondLst>
                            <p:childTnLst>
                              <p:par>
                                <p:cTn id="1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1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14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1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L 0.42761 0.02245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1111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7274 0.4604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2300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34462 0.37662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8819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6528 0.4395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1968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3.7037E-6 L -0.52482 -0.0824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412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53263 -0.1169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-585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2.59259E-6 L -0.06562 -0.38981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1949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0711 -0.187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937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0.00138 L 0.30712 -0.438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2199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2.96296E-6 L 0.43316 -0.2662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331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1337 0.18241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912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48038 -0.0826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4144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1025 0.24282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213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0671 L 0.04723 0.0669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368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4723 0.5213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"/>
                            </p:stCondLst>
                            <p:childTnLst>
                              <p:par>
                                <p:cTn id="251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600"/>
                            </p:stCondLst>
                            <p:childTnLst>
                              <p:par>
                                <p:cTn id="25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60"/>
                            </p:stCondLst>
                            <p:childTnLst>
                              <p:par>
                                <p:cTn id="259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720"/>
                            </p:stCondLst>
                            <p:childTnLst>
                              <p:par>
                                <p:cTn id="26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720"/>
                            </p:stCondLst>
                            <p:childTnLst>
                              <p:par>
                                <p:cTn id="267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20"/>
                            </p:stCondLst>
                            <p:childTnLst>
                              <p:par>
                                <p:cTn id="270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700"/>
                            </p:stCondLst>
                            <p:childTnLst>
                              <p:par>
                                <p:cTn id="275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0" grpId="0"/>
      <p:bldP spid="20" grpId="1"/>
      <p:bldP spid="24" grpId="0"/>
      <p:bldP spid="24" grpId="1"/>
      <p:bldP spid="25" grpId="0"/>
      <p:bldP spid="25" grpId="1"/>
      <p:bldP spid="25" grpId="2"/>
      <p:bldP spid="25" grpId="3"/>
      <p:bldP spid="29" grpId="0"/>
      <p:bldP spid="29" grpId="1"/>
      <p:bldP spid="29" grpId="2"/>
      <p:bldP spid="29" grpId="3"/>
      <p:bldP spid="36" grpId="0"/>
      <p:bldP spid="36" grpId="1"/>
      <p:bldP spid="40" grpId="0"/>
      <p:bldP spid="40" grpId="1"/>
      <p:bldP spid="44" grpId="0"/>
      <p:bldP spid="44" grpId="1"/>
      <p:bldP spid="48" grpId="0"/>
      <p:bldP spid="48" grpId="1"/>
      <p:bldP spid="49" grpId="0"/>
      <p:bldP spid="49" grpId="1"/>
      <p:bldP spid="49" grpId="2"/>
      <p:bldP spid="49" grpId="3"/>
      <p:bldP spid="50" grpId="0"/>
      <p:bldP spid="50" grpId="1"/>
      <p:bldP spid="50" grpId="2"/>
      <p:bldP spid="50" grpId="3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оптимизатора печати </a:t>
            </a:r>
            <a:r>
              <a:rPr lang="en-US" dirty="0" err="1" smtClean="0"/>
              <a:t>Prisma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211" y="1555750"/>
            <a:ext cx="7488237" cy="4176713"/>
          </a:xfrm>
        </p:spPr>
        <p:txBody>
          <a:bodyPr/>
          <a:lstStyle/>
          <a:p>
            <a:r>
              <a:rPr lang="ru-RU" dirty="0" smtClean="0"/>
              <a:t>Сокращает затраты на расходные материалы</a:t>
            </a:r>
          </a:p>
          <a:p>
            <a:r>
              <a:rPr lang="ru-RU" dirty="0" smtClean="0"/>
              <a:t>Предоставляет максимально полную информация о результатах печати</a:t>
            </a:r>
          </a:p>
          <a:p>
            <a:r>
              <a:rPr lang="ru-RU" dirty="0"/>
              <a:t>Устанавливает правила печати</a:t>
            </a:r>
          </a:p>
          <a:p>
            <a:r>
              <a:rPr lang="ru-RU" dirty="0"/>
              <a:t>Гибкая политика управления питанием</a:t>
            </a:r>
          </a:p>
          <a:p>
            <a:r>
              <a:rPr lang="ru-RU" dirty="0"/>
              <a:t>Централизованная консоль управления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47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ВОПРОСЫ….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6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Затраты провайдера </a:t>
            </a:r>
            <a:r>
              <a:rPr lang="en-US" sz="2200" dirty="0" smtClean="0"/>
              <a:t>MPS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881820"/>
            <a:ext cx="3171826" cy="3666744"/>
          </a:xfrm>
          <a:prstGeom prst="rect">
            <a:avLst/>
          </a:prstGeom>
        </p:spPr>
      </p:pic>
      <p:sp>
        <p:nvSpPr>
          <p:cNvPr id="6" name="Выноска 3 (с границей) 5"/>
          <p:cNvSpPr/>
          <p:nvPr/>
        </p:nvSpPr>
        <p:spPr>
          <a:xfrm>
            <a:off x="4572000" y="1447788"/>
            <a:ext cx="4104456" cy="1045108"/>
          </a:xfrm>
          <a:prstGeom prst="accentCallout3">
            <a:avLst>
              <a:gd name="adj1" fmla="val 31283"/>
              <a:gd name="adj2" fmla="val -1447"/>
              <a:gd name="adj3" fmla="val 31286"/>
              <a:gd name="adj4" fmla="val -12838"/>
              <a:gd name="adj5" fmla="val 82514"/>
              <a:gd name="adj6" fmla="val -32655"/>
              <a:gd name="adj7" fmla="val 82877"/>
              <a:gd name="adj8" fmla="val -53250"/>
            </a:avLst>
          </a:prstGeom>
          <a:solidFill>
            <a:srgbClr val="888888">
              <a:alpha val="4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Видимые затраты: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оборудование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расходные материалы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ремонты/обслуживание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1302" y="220585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3 (с границей) 7"/>
          <p:cNvSpPr/>
          <p:nvPr/>
        </p:nvSpPr>
        <p:spPr>
          <a:xfrm>
            <a:off x="4572000" y="2708920"/>
            <a:ext cx="4104456" cy="3024336"/>
          </a:xfrm>
          <a:prstGeom prst="accentCallout3">
            <a:avLst>
              <a:gd name="adj1" fmla="val 31283"/>
              <a:gd name="adj2" fmla="val -1447"/>
              <a:gd name="adj3" fmla="val 31286"/>
              <a:gd name="adj4" fmla="val -12838"/>
              <a:gd name="adj5" fmla="val 18165"/>
              <a:gd name="adj6" fmla="val -31801"/>
              <a:gd name="adj7" fmla="val 17924"/>
              <a:gd name="adj8" fmla="val -53233"/>
            </a:avLst>
          </a:prstGeom>
          <a:solidFill>
            <a:srgbClr val="888888">
              <a:alpha val="4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Скрытые затраты: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замена картриджей до их окончания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дублирование расходов/ повторные уведомления и поставки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неконтролируемый запас расходных материалов </a:t>
            </a:r>
            <a:r>
              <a:rPr lang="en-US" sz="1600" b="1" dirty="0">
                <a:solidFill>
                  <a:schemeClr val="tx1"/>
                </a:solidFill>
              </a:rPr>
              <a:t>/</a:t>
            </a:r>
            <a:r>
              <a:rPr lang="ru-RU" sz="1600" b="1" dirty="0">
                <a:solidFill>
                  <a:schemeClr val="tx1"/>
                </a:solidFill>
              </a:rPr>
              <a:t>потеря или кража картриджей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ненужные визиты инженеров/ ложные уведомления о неисправности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Ненужные звонки клиентов/ Запросы на обслуживание и расходные материалы</a:t>
            </a:r>
          </a:p>
        </p:txBody>
      </p:sp>
      <p:sp>
        <p:nvSpPr>
          <p:cNvPr id="9" name="Овал 8"/>
          <p:cNvSpPr/>
          <p:nvPr/>
        </p:nvSpPr>
        <p:spPr>
          <a:xfrm>
            <a:off x="2279977" y="31409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0348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itchFamily="34" charset="0"/>
              </a:rPr>
              <a:t>Соотношение затрат</a:t>
            </a:r>
            <a:endParaRPr lang="ru-RU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использования</a:t>
            </a:r>
            <a:r>
              <a:rPr lang="en-US" dirty="0" smtClean="0"/>
              <a:t> </a:t>
            </a:r>
            <a:r>
              <a:rPr lang="ru-RU" dirty="0" smtClean="0"/>
              <a:t>Системы мониторинга </a:t>
            </a:r>
            <a:r>
              <a:rPr lang="en-US" dirty="0" smtClean="0"/>
              <a:t>PRISMA DCA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29007"/>
              </p:ext>
            </p:extLst>
          </p:nvPr>
        </p:nvGraphicFramePr>
        <p:xfrm>
          <a:off x="1116013" y="1555750"/>
          <a:ext cx="7488238" cy="3388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5787"/>
                <a:gridCol w="58324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ЭКОНОМИЯ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СТАТЬЯ СНИЖЕНИЯ ЗАТРАТ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u="none" strike="noStrike" dirty="0"/>
                        <a:t>8%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baseline="0" dirty="0" smtClean="0"/>
                        <a:t>Дублирование заказов расходных материалов</a:t>
                      </a:r>
                      <a:endParaRPr lang="ru-RU" sz="2400" b="0" i="0" u="none" strike="noStrik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80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u="none" strike="noStrike" dirty="0"/>
                        <a:t>8,33%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baseline="0" noProof="0" dirty="0" smtClean="0"/>
                        <a:t>Утрата расходных материалов на территории Клиента </a:t>
                      </a:r>
                      <a:endParaRPr lang="en-US" sz="2400" b="0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80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u="none" strike="noStrike" dirty="0"/>
                        <a:t>10%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baseline="0" noProof="0" dirty="0" smtClean="0"/>
                        <a:t>Преждевременная замена тонера</a:t>
                      </a:r>
                      <a:endParaRPr lang="en-US" sz="2400" b="0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80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u="none" strike="noStrike" dirty="0"/>
                        <a:t>30%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noProof="0" dirty="0" smtClean="0"/>
                        <a:t>Ненужные технические визиты</a:t>
                      </a:r>
                      <a:endParaRPr lang="en-US" sz="2400" b="0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80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u="none" strike="noStrike" dirty="0"/>
                        <a:t>70-80%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baseline="0" noProof="0" dirty="0" smtClean="0"/>
                        <a:t>Ненужные звонки Пользователю</a:t>
                      </a:r>
                      <a:endParaRPr lang="en-US" sz="2400" b="0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800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508518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cs typeface="Arial" pitchFamily="34" charset="0"/>
              </a:rPr>
              <a:t>Отчет </a:t>
            </a:r>
            <a:r>
              <a:rPr lang="en-US" sz="1200" b="1" dirty="0" err="1" smtClean="0">
                <a:cs typeface="Arial" pitchFamily="34" charset="0"/>
              </a:rPr>
              <a:t>Nubeprint</a:t>
            </a:r>
            <a:r>
              <a:rPr lang="ru-RU" sz="1200" b="1" dirty="0" smtClean="0">
                <a:cs typeface="Arial" pitchFamily="34" charset="0"/>
              </a:rPr>
              <a:t> за</a:t>
            </a:r>
            <a:r>
              <a:rPr lang="en-US" sz="1200" b="1" dirty="0" smtClean="0">
                <a:cs typeface="Arial" pitchFamily="34" charset="0"/>
              </a:rPr>
              <a:t> 2012</a:t>
            </a:r>
            <a:r>
              <a:rPr lang="ru-RU" sz="1200" b="1" dirty="0" smtClean="0">
                <a:cs typeface="Arial" pitchFamily="34" charset="0"/>
              </a:rPr>
              <a:t> г.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532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Совместимость устройств с </a:t>
            </a:r>
            <a:r>
              <a:rPr lang="en-US" sz="2200" dirty="0" smtClean="0"/>
              <a:t>MPS</a:t>
            </a:r>
            <a:endParaRPr lang="ru-RU" sz="2200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886338"/>
              </p:ext>
            </p:extLst>
          </p:nvPr>
        </p:nvGraphicFramePr>
        <p:xfrm>
          <a:off x="1238720" y="1268761"/>
          <a:ext cx="7344816" cy="37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48691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71% </a:t>
            </a:r>
            <a:r>
              <a:rPr lang="ru-RU" b="1" u="sng" dirty="0" smtClean="0"/>
              <a:t>устройств печати НЕ ПОЛНОСТЬЮ </a:t>
            </a:r>
            <a:br>
              <a:rPr lang="ru-RU" b="1" u="sng" dirty="0" smtClean="0"/>
            </a:br>
            <a:r>
              <a:rPr lang="ru-RU" b="1" u="sng" dirty="0" smtClean="0"/>
              <a:t>совместимы с </a:t>
            </a:r>
            <a:r>
              <a:rPr lang="en-US" b="1" u="sng" dirty="0" smtClean="0"/>
              <a:t>MPS</a:t>
            </a:r>
            <a:endParaRPr lang="ru-RU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58924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cs typeface="Arial" pitchFamily="34" charset="0"/>
              </a:rPr>
              <a:t>Отчет </a:t>
            </a:r>
            <a:r>
              <a:rPr lang="en-US" sz="1200" b="1" dirty="0" err="1" smtClean="0">
                <a:cs typeface="Arial" pitchFamily="34" charset="0"/>
              </a:rPr>
              <a:t>Nubeprint</a:t>
            </a:r>
            <a:r>
              <a:rPr lang="ru-RU" sz="1200" b="1" dirty="0" smtClean="0">
                <a:cs typeface="Arial" pitchFamily="34" charset="0"/>
              </a:rPr>
              <a:t> за</a:t>
            </a:r>
            <a:r>
              <a:rPr lang="en-US" sz="1200" b="1" dirty="0" smtClean="0">
                <a:cs typeface="Arial" pitchFamily="34" charset="0"/>
              </a:rPr>
              <a:t> 2012</a:t>
            </a:r>
            <a:r>
              <a:rPr lang="ru-RU" sz="1200" b="1" dirty="0" smtClean="0">
                <a:cs typeface="Arial" pitchFamily="34" charset="0"/>
              </a:rPr>
              <a:t> г.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01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mph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84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268760"/>
            <a:ext cx="3744416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b="1" dirty="0" smtClean="0"/>
              <a:t>Как можно </a:t>
            </a:r>
            <a:r>
              <a:rPr lang="ru-RU" sz="2800" b="1" dirty="0" err="1" smtClean="0"/>
              <a:t>проактивно</a:t>
            </a:r>
            <a:r>
              <a:rPr lang="ru-RU" sz="2800" b="1" dirty="0" smtClean="0"/>
              <a:t> управлять устройствами печати, если они</a:t>
            </a:r>
            <a:endParaRPr lang="ru-RU" sz="2800" b="1" dirty="0"/>
          </a:p>
          <a:p>
            <a:r>
              <a:rPr lang="ru-RU" sz="2800" b="1" dirty="0"/>
              <a:t>не в полной </a:t>
            </a:r>
            <a:r>
              <a:rPr lang="ru-RU" sz="2800" b="1" dirty="0" smtClean="0"/>
              <a:t>мере</a:t>
            </a:r>
            <a:r>
              <a:rPr lang="en-US" sz="2800" b="1" dirty="0" smtClean="0"/>
              <a:t> </a:t>
            </a:r>
            <a:r>
              <a:rPr lang="ru-RU" sz="2800" b="1" dirty="0" smtClean="0"/>
              <a:t>соответствуют требованиям MPS?</a:t>
            </a:r>
            <a:endParaRPr lang="ru-RU" sz="2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268760"/>
            <a:ext cx="5328592" cy="4968552"/>
            <a:chOff x="971600" y="1268760"/>
            <a:chExt cx="5328592" cy="49685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71600" y="1268760"/>
              <a:ext cx="5328592" cy="496855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71600" y="1268760"/>
              <a:ext cx="5328592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sz="1600" b="1" i="0" u="none" strike="noStrike" kern="1200" baseline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Совместимость устройств печати с индексом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MPS</a:t>
              </a:r>
            </a:p>
            <a:p>
              <a:pPr algn="ctr">
                <a:defRPr sz="1600" b="1" i="0" u="none" strike="noStrike" kern="1200" baseline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 производителям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11679"/>
              </p:ext>
            </p:extLst>
          </p:nvPr>
        </p:nvGraphicFramePr>
        <p:xfrm>
          <a:off x="899592" y="1304615"/>
          <a:ext cx="5400600" cy="461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275251" y="5652537"/>
            <a:ext cx="3769936" cy="338554"/>
            <a:chOff x="2627784" y="5652537"/>
            <a:chExt cx="3769936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2846555" y="5652537"/>
              <a:ext cx="35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до обработки данных </a:t>
              </a:r>
              <a:r>
                <a:rPr lang="en-US" sz="1600" dirty="0" smtClean="0"/>
                <a:t>PRISMA DCA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627784" y="5731814"/>
              <a:ext cx="180000" cy="180000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75251" y="5877272"/>
            <a:ext cx="4096949" cy="338554"/>
            <a:chOff x="2627784" y="5877272"/>
            <a:chExt cx="4096949" cy="3385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27784" y="5956549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46555" y="5877272"/>
              <a:ext cx="3878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после обработки данных </a:t>
              </a:r>
              <a:r>
                <a:rPr lang="en-US" sz="1600" dirty="0" smtClean="0"/>
                <a:t>PRISMA DCA</a:t>
              </a:r>
              <a:endParaRPr lang="en-US" sz="1600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12950"/>
            <a:ext cx="2737530" cy="1324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3" y="4409810"/>
            <a:ext cx="1396035" cy="675374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Совместимость устройств с </a:t>
            </a:r>
            <a:r>
              <a:rPr lang="en-US" sz="2200" dirty="0" smtClean="0"/>
              <a:t>MPS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642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39566 -0.090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45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43299 -0.12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62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</a:t>
            </a:r>
            <a:r>
              <a:rPr lang="ru-RU" dirty="0" smtClean="0"/>
              <a:t>системы мониторинга </a:t>
            </a:r>
            <a:r>
              <a:rPr lang="en-US" dirty="0" err="1" smtClean="0"/>
              <a:t>PriSma</a:t>
            </a:r>
            <a:r>
              <a:rPr lang="en-US" dirty="0" smtClean="0"/>
              <a:t> DCA</a:t>
            </a:r>
            <a:endParaRPr lang="ru-RU" dirty="0"/>
          </a:p>
        </p:txBody>
      </p:sp>
      <p:sp>
        <p:nvSpPr>
          <p:cNvPr id="6" name="Объект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Работает с оборудованием любых брендов печатающей техники</a:t>
            </a:r>
          </a:p>
          <a:p>
            <a:r>
              <a:rPr lang="ru-RU" dirty="0" smtClean="0"/>
              <a:t>Имеет русскую локализацию</a:t>
            </a:r>
          </a:p>
          <a:p>
            <a:r>
              <a:rPr lang="ru-RU" dirty="0" smtClean="0"/>
              <a:t>Уникальный алгоритм работы с расходными материалами не предоставляющими данные об окончании ресурса</a:t>
            </a:r>
          </a:p>
          <a:p>
            <a:r>
              <a:rPr lang="ru-RU" dirty="0" smtClean="0"/>
              <a:t>Интеллектуальная обработка уведомлений о сервисных отклонениях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системы мониторинга </a:t>
            </a:r>
            <a:r>
              <a:rPr lang="en-US" dirty="0" err="1" smtClean="0"/>
              <a:t>PriSma</a:t>
            </a:r>
            <a:r>
              <a:rPr lang="en-US" dirty="0" smtClean="0"/>
              <a:t> DCA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16013" y="1555751"/>
            <a:ext cx="7488237" cy="1368614"/>
          </a:xfrm>
        </p:spPr>
        <p:txBody>
          <a:bodyPr/>
          <a:lstStyle/>
          <a:p>
            <a:r>
              <a:rPr lang="ru-RU" dirty="0" smtClean="0"/>
              <a:t>Получение данных об устройстве и о печати по серийному номеру</a:t>
            </a:r>
            <a:r>
              <a:rPr lang="en-US" dirty="0" smtClean="0"/>
              <a:t> </a:t>
            </a:r>
            <a:r>
              <a:rPr lang="ru-RU" dirty="0" smtClean="0"/>
              <a:t>либо </a:t>
            </a:r>
            <a:r>
              <a:rPr lang="en-US" dirty="0" smtClean="0"/>
              <a:t>c </a:t>
            </a:r>
            <a:r>
              <a:rPr lang="ru-RU" dirty="0" smtClean="0"/>
              <a:t>помощью </a:t>
            </a:r>
            <a:r>
              <a:rPr lang="en-US" dirty="0" smtClean="0"/>
              <a:t>QR-</a:t>
            </a:r>
            <a:r>
              <a:rPr lang="ru-RU" dirty="0" smtClean="0"/>
              <a:t>кода</a:t>
            </a:r>
            <a:endParaRPr lang="en-US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116013" y="2636912"/>
            <a:ext cx="7488237" cy="14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ru-RU" kern="0" dirty="0" smtClean="0">
                <a:solidFill>
                  <a:schemeClr val="tx1"/>
                </a:solidFill>
              </a:rPr>
              <a:t>Создание уведомлений об инциденте через веб-интерфейс с помощью </a:t>
            </a:r>
            <a:r>
              <a:rPr lang="en-US" kern="0" dirty="0" smtClean="0">
                <a:solidFill>
                  <a:schemeClr val="tx1"/>
                </a:solidFill>
              </a:rPr>
              <a:t>QR</a:t>
            </a:r>
            <a:r>
              <a:rPr lang="ru-RU" kern="0" dirty="0" smtClean="0">
                <a:solidFill>
                  <a:schemeClr val="tx1"/>
                </a:solidFill>
              </a:rPr>
              <a:t>-кода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116013" y="3933056"/>
            <a:ext cx="7488237" cy="115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ru-RU" kern="0" dirty="0" smtClean="0">
                <a:solidFill>
                  <a:schemeClr val="tx1"/>
                </a:solidFill>
              </a:rPr>
              <a:t>Единая система для учета сетевых и несетевых устройств</a:t>
            </a:r>
            <a:r>
              <a:rPr lang="en-US" kern="0" dirty="0" smtClean="0">
                <a:solidFill>
                  <a:schemeClr val="tx1"/>
                </a:solidFill>
              </a:rPr>
              <a:t>.</a:t>
            </a:r>
            <a:endParaRPr lang="ru-RU" kern="0" dirty="0" smtClean="0">
              <a:solidFill>
                <a:schemeClr val="tx1"/>
              </a:solidFill>
            </a:endParaRPr>
          </a:p>
          <a:p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45" y="1412776"/>
            <a:ext cx="7933119" cy="41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501" y="1415358"/>
            <a:ext cx="7915483" cy="41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7004260" y="2924364"/>
            <a:ext cx="1944216" cy="1800780"/>
          </a:xfrm>
          <a:prstGeom prst="wedgeRectCallout">
            <a:avLst>
              <a:gd name="adj1" fmla="val -70940"/>
              <a:gd name="adj2" fmla="val 363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QR-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код служит для быстрого входа на данную страницу.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Может быть распечатан и использован в качестве наклейки на устройство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55576" y="2348880"/>
            <a:ext cx="1800200" cy="1150732"/>
          </a:xfrm>
          <a:prstGeom prst="wedgeRectCallout">
            <a:avLst>
              <a:gd name="adj1" fmla="val 65950"/>
              <a:gd name="adj2" fmla="val 2561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Кнопки формирования уведомления о инциденте оператором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5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системы мониторинга </a:t>
            </a:r>
            <a:r>
              <a:rPr lang="en-US" dirty="0" err="1" smtClean="0"/>
              <a:t>PriSma</a:t>
            </a:r>
            <a:r>
              <a:rPr lang="en-US" dirty="0" smtClean="0"/>
              <a:t> DCA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Не имеет ограничений при увеличении количества печатающих устройств </a:t>
            </a:r>
            <a:r>
              <a:rPr lang="ru-RU" dirty="0" smtClean="0"/>
              <a:t>Клиента</a:t>
            </a:r>
            <a:endParaRPr lang="ru-RU" dirty="0"/>
          </a:p>
          <a:p>
            <a:r>
              <a:rPr lang="ru-RU" dirty="0"/>
              <a:t>Имеет высокий уровень безопасности сбора и передачи </a:t>
            </a:r>
            <a:r>
              <a:rPr lang="ru-RU" dirty="0" smtClean="0"/>
              <a:t>данных, имеет </a:t>
            </a:r>
            <a:r>
              <a:rPr lang="ru-RU" dirty="0"/>
              <a:t>открытый код</a:t>
            </a:r>
          </a:p>
          <a:p>
            <a:r>
              <a:rPr lang="ru-RU" dirty="0"/>
              <a:t>Может быть установлена на любом компьютере в сети </a:t>
            </a:r>
            <a:r>
              <a:rPr lang="ru-RU" dirty="0" smtClean="0"/>
              <a:t>Клиента</a:t>
            </a:r>
          </a:p>
          <a:p>
            <a:r>
              <a:rPr lang="ru-RU" dirty="0" smtClean="0"/>
              <a:t>Не требует прав администратора при установке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9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1653</Words>
  <Application>Microsoft Office PowerPoint</Application>
  <PresentationFormat>Экран (4:3)</PresentationFormat>
  <Paragraphs>193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инструменты УПРАВЛЕНИЯ процессами ПЕЧАТи</vt:lpstr>
      <vt:lpstr>Эко-система Prisma</vt:lpstr>
      <vt:lpstr>Затраты провайдера MPS</vt:lpstr>
      <vt:lpstr>Эффективность использования Системы мониторинга PRISMA DCA</vt:lpstr>
      <vt:lpstr>Совместимость устройств с MPS</vt:lpstr>
      <vt:lpstr>Совместимость устройств с MPS</vt:lpstr>
      <vt:lpstr>Преимущества системы мониторинга PriSma DCA</vt:lpstr>
      <vt:lpstr>Преимущества системы мониторинга PriSma DCA</vt:lpstr>
      <vt:lpstr>Преимущества системы мониторинга PriSma DCA</vt:lpstr>
      <vt:lpstr>Преимущества системы мониторинга PriSma DCA</vt:lpstr>
      <vt:lpstr>Преимущества системы мониторинга PriSma DCA</vt:lpstr>
      <vt:lpstr>структура системы мониторинга  PriSma DCA</vt:lpstr>
      <vt:lpstr>Принципы работы системы мониторинга PriSma DCA</vt:lpstr>
      <vt:lpstr>Интерфейс оператора (PANEL)</vt:lpstr>
      <vt:lpstr>Интерфейс оператора (PANEL)</vt:lpstr>
      <vt:lpstr>Эволюция аутсорсинга печати</vt:lpstr>
      <vt:lpstr>Для чего нужно управлять профилями печати?</vt:lpstr>
      <vt:lpstr>Как Работает оптимизатор пикселей</vt:lpstr>
      <vt:lpstr>Эффективность использования системы Оптимизатор печати</vt:lpstr>
      <vt:lpstr>Преимущества оптимизатора печати Prisma</vt:lpstr>
      <vt:lpstr>БЛАГОДАРЮ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13</cp:revision>
  <dcterms:created xsi:type="dcterms:W3CDTF">2013-05-21T19:27:25Z</dcterms:created>
  <dcterms:modified xsi:type="dcterms:W3CDTF">2013-05-22T06:12:23Z</dcterms:modified>
</cp:coreProperties>
</file>