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6" r:id="rId3"/>
    <p:sldId id="340" r:id="rId4"/>
    <p:sldId id="341" r:id="rId5"/>
    <p:sldId id="342" r:id="rId6"/>
    <p:sldId id="343" r:id="rId7"/>
    <p:sldId id="344" r:id="rId8"/>
    <p:sldId id="345" r:id="rId9"/>
    <p:sldId id="339" r:id="rId10"/>
    <p:sldId id="338" r:id="rId11"/>
    <p:sldId id="307" r:id="rId12"/>
  </p:sldIdLst>
  <p:sldSz cx="9144000" cy="6858000" type="screen4x3"/>
  <p:notesSz cx="6797675" cy="987425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9900"/>
    <a:srgbClr val="CCFF99"/>
    <a:srgbClr val="A9DA74"/>
    <a:srgbClr val="66FF33"/>
    <a:srgbClr val="FF6699"/>
    <a:srgbClr val="FF7C80"/>
    <a:srgbClr val="FF0000"/>
    <a:srgbClr val="FF6600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6398" autoAdjust="0"/>
  </p:normalViewPr>
  <p:slideViewPr>
    <p:cSldViewPr>
      <p:cViewPr>
        <p:scale>
          <a:sx n="100" d="100"/>
          <a:sy n="100" d="100"/>
        </p:scale>
        <p:origin x="-2262" y="-768"/>
      </p:cViewPr>
      <p:guideLst>
        <p:guide orient="horz" pos="2160"/>
        <p:guide orient="horz" pos="1480"/>
        <p:guide orient="horz" pos="3702"/>
        <p:guide pos="2880"/>
        <p:guide pos="4694"/>
        <p:guide pos="1066"/>
        <p:guide pos="612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92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66813802643188"/>
          <c:y val="0.19843784562276237"/>
          <c:w val="0.59172971555026099"/>
          <c:h val="0.750776983647090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</c:v>
                </c:pt>
              </c:strCache>
            </c:strRef>
          </c:tx>
          <c:dPt>
            <c:idx val="0"/>
            <c:bubble3D val="0"/>
            <c:spPr>
              <a:solidFill>
                <a:srgbClr val="A9DA74"/>
              </a:solidFill>
            </c:spPr>
          </c:dPt>
          <c:dPt>
            <c:idx val="1"/>
            <c:bubble3D val="0"/>
            <c:spPr>
              <a:solidFill>
                <a:srgbClr val="669900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3.3504170167556191E-2"/>
                  <c:y val="1.2347341944573237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First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time user
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~2%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9538960791352244E-2"/>
                  <c:y val="1.443809986431330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Price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shopper
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~9%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537862859802687E-2"/>
                  <c:y val="1.1083710924831026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Other Reasons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~5%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Other OEM cart user</a:t>
                    </a:r>
                    <a:r>
                      <a: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r>
                      <a: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~10%</a:t>
                    </a:r>
                    <a:endParaRPr 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84246325873974"/>
                  <c:y val="-0.13010348346703815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 not know </a:t>
                    </a:r>
                    <a:r>
                      <a: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what</a:t>
                    </a:r>
                    <a:r>
                      <a:rPr lang="en-US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the AM has to offer</a:t>
                    </a: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~40%</a:t>
                    </a:r>
                    <a:endParaRPr 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803319040499867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Have had</a:t>
                    </a:r>
                    <a:r>
                      <a:rPr lang="en-US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bad 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experiences with AM products
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~4%</a:t>
                    </a:r>
                    <a:endPara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7489760309051295E-2"/>
                  <c:y val="-0.10523137770086924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Will 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only consider 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OEM 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products
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~10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pP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Are currently 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tied in 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with some kind of supply 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contract*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~20%</a:t>
                    </a:r>
                    <a:endPara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Tabelle1!$A$2:$A$9</c:f>
              <c:strCache>
                <c:ptCount val="8"/>
                <c:pt idx="0">
                  <c:v>First time user</c:v>
                </c:pt>
                <c:pt idx="1">
                  <c:v>Price shopper</c:v>
                </c:pt>
                <c:pt idx="2">
                  <c:v>Other</c:v>
                </c:pt>
                <c:pt idx="3">
                  <c:v>Other OEM cart user</c:v>
                </c:pt>
                <c:pt idx="4">
                  <c:v>Do not know the AM</c:v>
                </c:pt>
                <c:pt idx="5">
                  <c:v>Have made bad experiences with AM products</c:v>
                </c:pt>
                <c:pt idx="6">
                  <c:v>Will only consider Original products</c:v>
                </c:pt>
                <c:pt idx="7">
                  <c:v>Are currently tight in with some kind of supply contract</c:v>
                </c:pt>
              </c:strCache>
            </c:strRef>
          </c:cat>
          <c:val>
            <c:numRef>
              <c:f>Tabelle1!$B$2:$B$9</c:f>
              <c:numCache>
                <c:formatCode>0%</c:formatCode>
                <c:ptCount val="8"/>
                <c:pt idx="0">
                  <c:v>0.02</c:v>
                </c:pt>
                <c:pt idx="1">
                  <c:v>0.09</c:v>
                </c:pt>
                <c:pt idx="2">
                  <c:v>0.05</c:v>
                </c:pt>
                <c:pt idx="3">
                  <c:v>0.1</c:v>
                </c:pt>
                <c:pt idx="4">
                  <c:v>0.4</c:v>
                </c:pt>
                <c:pt idx="5">
                  <c:v>0.04</c:v>
                </c:pt>
                <c:pt idx="6">
                  <c:v>0.1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50550-00FC-45B9-91AC-C750D54748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97DF04-DAEA-481A-BD39-004465413831}">
      <dgm:prSet phldrT="[Text]" custT="1"/>
      <dgm:spPr>
        <a:solidFill>
          <a:srgbClr val="7DD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216000"/>
        <a:lstStyle/>
        <a:p>
          <a:r>
            <a:rPr lang="en-US" sz="1400" b="1" noProof="0" smtClean="0"/>
            <a:t>OEM</a:t>
          </a:r>
          <a:endParaRPr lang="en-US" sz="1400" b="1" noProof="0"/>
        </a:p>
      </dgm:t>
    </dgm:pt>
    <dgm:pt modelId="{AA37DED3-D357-4D2E-BCD9-01FB915EA8FA}" type="parTrans" cxnId="{55D92E53-2E19-4AF2-B915-0D3F429C8FB5}">
      <dgm:prSet/>
      <dgm:spPr/>
      <dgm:t>
        <a:bodyPr/>
        <a:lstStyle/>
        <a:p>
          <a:endParaRPr lang="en-US" noProof="0"/>
        </a:p>
      </dgm:t>
    </dgm:pt>
    <dgm:pt modelId="{8EB78B1F-B48A-44B5-A4C8-7DDB4D2F72FB}" type="sibTrans" cxnId="{55D92E53-2E19-4AF2-B915-0D3F429C8FB5}">
      <dgm:prSet/>
      <dgm:spPr/>
      <dgm:t>
        <a:bodyPr/>
        <a:lstStyle/>
        <a:p>
          <a:endParaRPr lang="en-US" noProof="0"/>
        </a:p>
      </dgm:t>
    </dgm:pt>
    <dgm:pt modelId="{7BC512B3-BEC6-4ECB-ACF5-9B82BEC38B47}">
      <dgm:prSet phldrT="[Text]"/>
      <dgm:spPr>
        <a:solidFill>
          <a:srgbClr val="A9DA7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noProof="0" dirty="0" smtClean="0"/>
            <a:t>Remanufactured with high quality components and toner</a:t>
          </a:r>
          <a:endParaRPr lang="en-US" noProof="0" dirty="0"/>
        </a:p>
      </dgm:t>
    </dgm:pt>
    <dgm:pt modelId="{7CCDCC67-F922-4AEA-B15C-98E1F5CC585E}" type="parTrans" cxnId="{98C67F5F-816A-4CF6-B40A-8380E636B7E1}">
      <dgm:prSet/>
      <dgm:spPr/>
      <dgm:t>
        <a:bodyPr/>
        <a:lstStyle/>
        <a:p>
          <a:endParaRPr lang="en-US" noProof="0"/>
        </a:p>
      </dgm:t>
    </dgm:pt>
    <dgm:pt modelId="{83DC85BB-DBC1-4AB2-9401-0277FD9586A1}" type="sibTrans" cxnId="{98C67F5F-816A-4CF6-B40A-8380E636B7E1}">
      <dgm:prSet/>
      <dgm:spPr/>
      <dgm:t>
        <a:bodyPr/>
        <a:lstStyle/>
        <a:p>
          <a:endParaRPr lang="en-US" noProof="0"/>
        </a:p>
      </dgm:t>
    </dgm:pt>
    <dgm:pt modelId="{3F3DFA15-FAF3-452E-B72D-268FC6C3202D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noProof="0" smtClean="0">
              <a:solidFill>
                <a:schemeClr val="bg1"/>
              </a:solidFill>
            </a:rPr>
            <a:t>Clones and Fakes</a:t>
          </a:r>
          <a:endParaRPr lang="en-US" sz="1400" noProof="0">
            <a:solidFill>
              <a:schemeClr val="bg1"/>
            </a:solidFill>
          </a:endParaRPr>
        </a:p>
      </dgm:t>
    </dgm:pt>
    <dgm:pt modelId="{4F545272-5904-4B94-8E63-4E6FBFD70760}" type="parTrans" cxnId="{E2F78857-FA0C-47A6-89A1-FF62E827D8BE}">
      <dgm:prSet/>
      <dgm:spPr/>
      <dgm:t>
        <a:bodyPr/>
        <a:lstStyle/>
        <a:p>
          <a:endParaRPr lang="en-US" noProof="0"/>
        </a:p>
      </dgm:t>
    </dgm:pt>
    <dgm:pt modelId="{C8388E00-E1B3-4EAD-BF82-0F17488C95E4}" type="sibTrans" cxnId="{E2F78857-FA0C-47A6-89A1-FF62E827D8BE}">
      <dgm:prSet/>
      <dgm:spPr/>
      <dgm:t>
        <a:bodyPr/>
        <a:lstStyle/>
        <a:p>
          <a:endParaRPr lang="en-US" noProof="0"/>
        </a:p>
      </dgm:t>
    </dgm:pt>
    <dgm:pt modelId="{3810EEE6-719B-4ACF-965D-B80FA00D4BB9}">
      <dgm:prSet phldrT="[Text]" custT="1"/>
      <dgm:spPr>
        <a:solidFill>
          <a:srgbClr val="FFFF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noProof="0" dirty="0" smtClean="0"/>
            <a:t>Compatibles and Refills with high quality components and toner</a:t>
          </a:r>
          <a:endParaRPr lang="en-US" sz="1200" noProof="0" dirty="0"/>
        </a:p>
      </dgm:t>
    </dgm:pt>
    <dgm:pt modelId="{DF0EE789-1630-41F0-96D3-25F506DC8C3B}" type="parTrans" cxnId="{3416CB8A-9052-4023-8487-38E0DC790D1D}">
      <dgm:prSet/>
      <dgm:spPr/>
      <dgm:t>
        <a:bodyPr/>
        <a:lstStyle/>
        <a:p>
          <a:endParaRPr lang="en-US" noProof="0"/>
        </a:p>
      </dgm:t>
    </dgm:pt>
    <dgm:pt modelId="{CE993A59-D533-4000-A6EB-AC9B29AB963C}" type="sibTrans" cxnId="{3416CB8A-9052-4023-8487-38E0DC790D1D}">
      <dgm:prSet/>
      <dgm:spPr/>
      <dgm:t>
        <a:bodyPr/>
        <a:lstStyle/>
        <a:p>
          <a:endParaRPr lang="en-US" noProof="0"/>
        </a:p>
      </dgm:t>
    </dgm:pt>
    <dgm:pt modelId="{309618E2-9124-466D-8682-D465BCB66311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1400" noProof="0" smtClean="0"/>
            <a:t>Remanufactured with low quality components and toner</a:t>
          </a:r>
          <a:endParaRPr lang="en-US" sz="1400" noProof="0"/>
        </a:p>
      </dgm:t>
    </dgm:pt>
    <dgm:pt modelId="{951B1CA6-041D-4580-B06C-DBD9F7709C2E}" type="parTrans" cxnId="{EF347A72-9194-439E-BA50-9825133B28F7}">
      <dgm:prSet/>
      <dgm:spPr/>
      <dgm:t>
        <a:bodyPr/>
        <a:lstStyle/>
        <a:p>
          <a:endParaRPr lang="en-US" noProof="0"/>
        </a:p>
      </dgm:t>
    </dgm:pt>
    <dgm:pt modelId="{A1F4E3B3-24AB-4395-92A7-B3CABCDC86A0}" type="sibTrans" cxnId="{EF347A72-9194-439E-BA50-9825133B28F7}">
      <dgm:prSet/>
      <dgm:spPr/>
      <dgm:t>
        <a:bodyPr/>
        <a:lstStyle/>
        <a:p>
          <a:endParaRPr lang="en-US" noProof="0"/>
        </a:p>
      </dgm:t>
    </dgm:pt>
    <dgm:pt modelId="{D9EF5903-F0F1-4DA7-925A-5F854847C6DF}">
      <dgm:prSet phldrT="[Text]" custT="1"/>
      <dgm:spPr>
        <a:solidFill>
          <a:srgbClr val="FF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noProof="0" smtClean="0"/>
            <a:t>Compatibles with low quality components and toner</a:t>
          </a:r>
          <a:endParaRPr lang="en-US" sz="1400" noProof="0"/>
        </a:p>
      </dgm:t>
    </dgm:pt>
    <dgm:pt modelId="{37A3A2EA-C082-49C7-8DFD-5780E50C2A39}" type="parTrans" cxnId="{26BEA52F-4542-4506-B6DF-5BF7B9AFFDDC}">
      <dgm:prSet/>
      <dgm:spPr/>
      <dgm:t>
        <a:bodyPr/>
        <a:lstStyle/>
        <a:p>
          <a:endParaRPr lang="en-US" noProof="0"/>
        </a:p>
      </dgm:t>
    </dgm:pt>
    <dgm:pt modelId="{D05EFB2D-4AB4-4E5A-9CAB-BCBAA21C0804}" type="sibTrans" cxnId="{26BEA52F-4542-4506-B6DF-5BF7B9AFFDDC}">
      <dgm:prSet/>
      <dgm:spPr/>
      <dgm:t>
        <a:bodyPr/>
        <a:lstStyle/>
        <a:p>
          <a:endParaRPr lang="en-US" noProof="0"/>
        </a:p>
      </dgm:t>
    </dgm:pt>
    <dgm:pt modelId="{A9A26775-7C41-490E-8166-6B6549B0C149}">
      <dgm:prSet phldrT="[Text]" custT="1"/>
      <dgm:spPr>
        <a:solidFill>
          <a:srgbClr val="FFCC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noProof="0" smtClean="0"/>
            <a:t>Refills with low quality toner</a:t>
          </a:r>
          <a:endParaRPr lang="en-US" sz="1400" noProof="0"/>
        </a:p>
      </dgm:t>
    </dgm:pt>
    <dgm:pt modelId="{71775E74-7FB4-4B83-8F5C-80B9C4027082}" type="parTrans" cxnId="{5F06042B-C459-4BFC-9706-A04712AE1EFC}">
      <dgm:prSet/>
      <dgm:spPr/>
      <dgm:t>
        <a:bodyPr/>
        <a:lstStyle/>
        <a:p>
          <a:endParaRPr lang="en-US" noProof="0"/>
        </a:p>
      </dgm:t>
    </dgm:pt>
    <dgm:pt modelId="{BFDCC97F-DC19-4619-B255-E5E17F9D134E}" type="sibTrans" cxnId="{5F06042B-C459-4BFC-9706-A04712AE1EFC}">
      <dgm:prSet/>
      <dgm:spPr/>
      <dgm:t>
        <a:bodyPr/>
        <a:lstStyle/>
        <a:p>
          <a:endParaRPr lang="en-US" noProof="0"/>
        </a:p>
      </dgm:t>
    </dgm:pt>
    <dgm:pt modelId="{52D983EC-5D05-4DCC-AA4C-CEDEE8AD8F25}" type="pres">
      <dgm:prSet presAssocID="{D6250550-00FC-45B9-91AC-C750D5474870}" presName="Name0" presStyleCnt="0">
        <dgm:presLayoutVars>
          <dgm:dir/>
          <dgm:animLvl val="lvl"/>
          <dgm:resizeHandles val="exact"/>
        </dgm:presLayoutVars>
      </dgm:prSet>
      <dgm:spPr/>
    </dgm:pt>
    <dgm:pt modelId="{55ECA568-34CD-406F-BBE0-1027A4DCBFF5}" type="pres">
      <dgm:prSet presAssocID="{8A97DF04-DAEA-481A-BD39-004465413831}" presName="Name8" presStyleCnt="0"/>
      <dgm:spPr/>
    </dgm:pt>
    <dgm:pt modelId="{9225FE10-0CD2-4DA3-976E-50FC102695D5}" type="pres">
      <dgm:prSet presAssocID="{8A97DF04-DAEA-481A-BD39-004465413831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52BA35-CCEC-4B55-BCE1-9C51254E4E2B}" type="pres">
      <dgm:prSet presAssocID="{8A97DF04-DAEA-481A-BD39-0044654138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805BE-2E5B-4C0D-9061-3F48FA801B1F}" type="pres">
      <dgm:prSet presAssocID="{7BC512B3-BEC6-4ECB-ACF5-9B82BEC38B47}" presName="Name8" presStyleCnt="0"/>
      <dgm:spPr/>
    </dgm:pt>
    <dgm:pt modelId="{5B095C85-C679-448C-B550-8945369CFC2D}" type="pres">
      <dgm:prSet presAssocID="{7BC512B3-BEC6-4ECB-ACF5-9B82BEC38B47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D2E682-4E1E-4BA5-88D7-C9E0638E433B}" type="pres">
      <dgm:prSet presAssocID="{7BC512B3-BEC6-4ECB-ACF5-9B82BEC38B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703801-F1D4-4FB9-82D1-757D9E00CD0F}" type="pres">
      <dgm:prSet presAssocID="{3810EEE6-719B-4ACF-965D-B80FA00D4BB9}" presName="Name8" presStyleCnt="0"/>
      <dgm:spPr/>
    </dgm:pt>
    <dgm:pt modelId="{FC613BE4-56C0-4EB6-89AD-62AFF98B4BCA}" type="pres">
      <dgm:prSet presAssocID="{3810EEE6-719B-4ACF-965D-B80FA00D4BB9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DA1492-D993-4032-B8F2-CA75E5759E98}" type="pres">
      <dgm:prSet presAssocID="{3810EEE6-719B-4ACF-965D-B80FA00D4B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004C30-D661-411D-82E6-7BB7D8023938}" type="pres">
      <dgm:prSet presAssocID="{309618E2-9124-466D-8682-D465BCB66311}" presName="Name8" presStyleCnt="0"/>
      <dgm:spPr/>
    </dgm:pt>
    <dgm:pt modelId="{D1AA37EE-CA64-4BDB-927C-B44041C8D62B}" type="pres">
      <dgm:prSet presAssocID="{309618E2-9124-466D-8682-D465BCB6631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66DD1A-9C5A-49DF-8DC5-2DDB1CD05ECF}" type="pres">
      <dgm:prSet presAssocID="{309618E2-9124-466D-8682-D465BCB663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BC2772-16C9-43EB-8433-686500669F4C}" type="pres">
      <dgm:prSet presAssocID="{A9A26775-7C41-490E-8166-6B6549B0C149}" presName="Name8" presStyleCnt="0"/>
      <dgm:spPr/>
    </dgm:pt>
    <dgm:pt modelId="{57D6D4DE-2F60-444B-A8CC-465D20C24EB2}" type="pres">
      <dgm:prSet presAssocID="{A9A26775-7C41-490E-8166-6B6549B0C149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479117-5289-4E56-8B5D-6EFA460DCEC6}" type="pres">
      <dgm:prSet presAssocID="{A9A26775-7C41-490E-8166-6B6549B0C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7DC0E9-F94F-4C56-8FB6-3E66B7A43789}" type="pres">
      <dgm:prSet presAssocID="{D9EF5903-F0F1-4DA7-925A-5F854847C6DF}" presName="Name8" presStyleCnt="0"/>
      <dgm:spPr/>
    </dgm:pt>
    <dgm:pt modelId="{C15321E0-0912-4393-88C4-9CB660827281}" type="pres">
      <dgm:prSet presAssocID="{D9EF5903-F0F1-4DA7-925A-5F854847C6D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049386-0D45-45A0-8B60-03460075CFDF}" type="pres">
      <dgm:prSet presAssocID="{D9EF5903-F0F1-4DA7-925A-5F854847C6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01D866-F60E-407D-9457-BF1E1F9E39BD}" type="pres">
      <dgm:prSet presAssocID="{3F3DFA15-FAF3-452E-B72D-268FC6C3202D}" presName="Name8" presStyleCnt="0"/>
      <dgm:spPr/>
    </dgm:pt>
    <dgm:pt modelId="{73686CDF-6670-4A74-B2DC-0FDEABFEBAFB}" type="pres">
      <dgm:prSet presAssocID="{3F3DFA15-FAF3-452E-B72D-268FC6C3202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DD435A-F455-499F-B377-D50376DBC22B}" type="pres">
      <dgm:prSet presAssocID="{3F3DFA15-FAF3-452E-B72D-268FC6C320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730E951-F1F4-46A4-B141-4D4B33B50676}" type="presOf" srcId="{3810EEE6-719B-4ACF-965D-B80FA00D4BB9}" destId="{19DA1492-D993-4032-B8F2-CA75E5759E98}" srcOrd="1" destOrd="0" presId="urn:microsoft.com/office/officeart/2005/8/layout/pyramid1"/>
    <dgm:cxn modelId="{2201CCC0-66E6-4794-8A48-0D47879DDAC5}" type="presOf" srcId="{7BC512B3-BEC6-4ECB-ACF5-9B82BEC38B47}" destId="{5B095C85-C679-448C-B550-8945369CFC2D}" srcOrd="0" destOrd="0" presId="urn:microsoft.com/office/officeart/2005/8/layout/pyramid1"/>
    <dgm:cxn modelId="{EE5D458C-FC11-4E4F-BB66-2CAAAED2F9DD}" type="presOf" srcId="{A9A26775-7C41-490E-8166-6B6549B0C149}" destId="{F6479117-5289-4E56-8B5D-6EFA460DCEC6}" srcOrd="1" destOrd="0" presId="urn:microsoft.com/office/officeart/2005/8/layout/pyramid1"/>
    <dgm:cxn modelId="{3416CB8A-9052-4023-8487-38E0DC790D1D}" srcId="{D6250550-00FC-45B9-91AC-C750D5474870}" destId="{3810EEE6-719B-4ACF-965D-B80FA00D4BB9}" srcOrd="2" destOrd="0" parTransId="{DF0EE789-1630-41F0-96D3-25F506DC8C3B}" sibTransId="{CE993A59-D533-4000-A6EB-AC9B29AB963C}"/>
    <dgm:cxn modelId="{BDDC3B43-8349-45AF-9D56-012CE7B5E273}" type="presOf" srcId="{3F3DFA15-FAF3-452E-B72D-268FC6C3202D}" destId="{73686CDF-6670-4A74-B2DC-0FDEABFEBAFB}" srcOrd="0" destOrd="0" presId="urn:microsoft.com/office/officeart/2005/8/layout/pyramid1"/>
    <dgm:cxn modelId="{B54CEABC-E843-437F-811D-7C80BC186916}" type="presOf" srcId="{8A97DF04-DAEA-481A-BD39-004465413831}" destId="{6752BA35-CCEC-4B55-BCE1-9C51254E4E2B}" srcOrd="1" destOrd="0" presId="urn:microsoft.com/office/officeart/2005/8/layout/pyramid1"/>
    <dgm:cxn modelId="{02AE4223-0E59-4683-8E29-B12B68687AE4}" type="presOf" srcId="{309618E2-9124-466D-8682-D465BCB66311}" destId="{D1AA37EE-CA64-4BDB-927C-B44041C8D62B}" srcOrd="0" destOrd="0" presId="urn:microsoft.com/office/officeart/2005/8/layout/pyramid1"/>
    <dgm:cxn modelId="{30108741-E64F-44E2-BCAD-54C9F867C0D5}" type="presOf" srcId="{7BC512B3-BEC6-4ECB-ACF5-9B82BEC38B47}" destId="{FED2E682-4E1E-4BA5-88D7-C9E0638E433B}" srcOrd="1" destOrd="0" presId="urn:microsoft.com/office/officeart/2005/8/layout/pyramid1"/>
    <dgm:cxn modelId="{55D92E53-2E19-4AF2-B915-0D3F429C8FB5}" srcId="{D6250550-00FC-45B9-91AC-C750D5474870}" destId="{8A97DF04-DAEA-481A-BD39-004465413831}" srcOrd="0" destOrd="0" parTransId="{AA37DED3-D357-4D2E-BCD9-01FB915EA8FA}" sibTransId="{8EB78B1F-B48A-44B5-A4C8-7DDB4D2F72FB}"/>
    <dgm:cxn modelId="{E2F78857-FA0C-47A6-89A1-FF62E827D8BE}" srcId="{D6250550-00FC-45B9-91AC-C750D5474870}" destId="{3F3DFA15-FAF3-452E-B72D-268FC6C3202D}" srcOrd="6" destOrd="0" parTransId="{4F545272-5904-4B94-8E63-4E6FBFD70760}" sibTransId="{C8388E00-E1B3-4EAD-BF82-0F17488C95E4}"/>
    <dgm:cxn modelId="{26BEA52F-4542-4506-B6DF-5BF7B9AFFDDC}" srcId="{D6250550-00FC-45B9-91AC-C750D5474870}" destId="{D9EF5903-F0F1-4DA7-925A-5F854847C6DF}" srcOrd="5" destOrd="0" parTransId="{37A3A2EA-C082-49C7-8DFD-5780E50C2A39}" sibTransId="{D05EFB2D-4AB4-4E5A-9CAB-BCBAA21C0804}"/>
    <dgm:cxn modelId="{2659D044-075F-4FD3-AC88-514E6D4FFC79}" type="presOf" srcId="{D6250550-00FC-45B9-91AC-C750D5474870}" destId="{52D983EC-5D05-4DCC-AA4C-CEDEE8AD8F25}" srcOrd="0" destOrd="0" presId="urn:microsoft.com/office/officeart/2005/8/layout/pyramid1"/>
    <dgm:cxn modelId="{C1EDA0E2-FA5A-4C4D-B9E6-89A2A8B96D21}" type="presOf" srcId="{D9EF5903-F0F1-4DA7-925A-5F854847C6DF}" destId="{AF049386-0D45-45A0-8B60-03460075CFDF}" srcOrd="1" destOrd="0" presId="urn:microsoft.com/office/officeart/2005/8/layout/pyramid1"/>
    <dgm:cxn modelId="{BA79B8A2-CDC2-42B5-B266-0464E39F01C8}" type="presOf" srcId="{8A97DF04-DAEA-481A-BD39-004465413831}" destId="{9225FE10-0CD2-4DA3-976E-50FC102695D5}" srcOrd="0" destOrd="0" presId="urn:microsoft.com/office/officeart/2005/8/layout/pyramid1"/>
    <dgm:cxn modelId="{C3CDC8BF-975D-447E-8345-83CAD4DCBE8C}" type="presOf" srcId="{3810EEE6-719B-4ACF-965D-B80FA00D4BB9}" destId="{FC613BE4-56C0-4EB6-89AD-62AFF98B4BCA}" srcOrd="0" destOrd="0" presId="urn:microsoft.com/office/officeart/2005/8/layout/pyramid1"/>
    <dgm:cxn modelId="{98C67F5F-816A-4CF6-B40A-8380E636B7E1}" srcId="{D6250550-00FC-45B9-91AC-C750D5474870}" destId="{7BC512B3-BEC6-4ECB-ACF5-9B82BEC38B47}" srcOrd="1" destOrd="0" parTransId="{7CCDCC67-F922-4AEA-B15C-98E1F5CC585E}" sibTransId="{83DC85BB-DBC1-4AB2-9401-0277FD9586A1}"/>
    <dgm:cxn modelId="{46F57B81-C3C4-4414-AE61-FCE0ACF2B421}" type="presOf" srcId="{A9A26775-7C41-490E-8166-6B6549B0C149}" destId="{57D6D4DE-2F60-444B-A8CC-465D20C24EB2}" srcOrd="0" destOrd="0" presId="urn:microsoft.com/office/officeart/2005/8/layout/pyramid1"/>
    <dgm:cxn modelId="{512E44FE-6A76-41FF-9B4D-73361D85B9A9}" type="presOf" srcId="{309618E2-9124-466D-8682-D465BCB66311}" destId="{2B66DD1A-9C5A-49DF-8DC5-2DDB1CD05ECF}" srcOrd="1" destOrd="0" presId="urn:microsoft.com/office/officeart/2005/8/layout/pyramid1"/>
    <dgm:cxn modelId="{5F06042B-C459-4BFC-9706-A04712AE1EFC}" srcId="{D6250550-00FC-45B9-91AC-C750D5474870}" destId="{A9A26775-7C41-490E-8166-6B6549B0C149}" srcOrd="4" destOrd="0" parTransId="{71775E74-7FB4-4B83-8F5C-80B9C4027082}" sibTransId="{BFDCC97F-DC19-4619-B255-E5E17F9D134E}"/>
    <dgm:cxn modelId="{6E17B683-70D3-40D9-8CD7-4166AC27FFE8}" type="presOf" srcId="{3F3DFA15-FAF3-452E-B72D-268FC6C3202D}" destId="{99DD435A-F455-499F-B377-D50376DBC22B}" srcOrd="1" destOrd="0" presId="urn:microsoft.com/office/officeart/2005/8/layout/pyramid1"/>
    <dgm:cxn modelId="{8802045D-50B8-464F-9494-D4A38728CFF6}" type="presOf" srcId="{D9EF5903-F0F1-4DA7-925A-5F854847C6DF}" destId="{C15321E0-0912-4393-88C4-9CB660827281}" srcOrd="0" destOrd="0" presId="urn:microsoft.com/office/officeart/2005/8/layout/pyramid1"/>
    <dgm:cxn modelId="{EF347A72-9194-439E-BA50-9825133B28F7}" srcId="{D6250550-00FC-45B9-91AC-C750D5474870}" destId="{309618E2-9124-466D-8682-D465BCB66311}" srcOrd="3" destOrd="0" parTransId="{951B1CA6-041D-4580-B06C-DBD9F7709C2E}" sibTransId="{A1F4E3B3-24AB-4395-92A7-B3CABCDC86A0}"/>
    <dgm:cxn modelId="{E09423D2-C1A6-47FA-A1E9-7B0B067D4455}" type="presParOf" srcId="{52D983EC-5D05-4DCC-AA4C-CEDEE8AD8F25}" destId="{55ECA568-34CD-406F-BBE0-1027A4DCBFF5}" srcOrd="0" destOrd="0" presId="urn:microsoft.com/office/officeart/2005/8/layout/pyramid1"/>
    <dgm:cxn modelId="{3D84AC49-7FD1-4338-88DF-BE53961A070B}" type="presParOf" srcId="{55ECA568-34CD-406F-BBE0-1027A4DCBFF5}" destId="{9225FE10-0CD2-4DA3-976E-50FC102695D5}" srcOrd="0" destOrd="0" presId="urn:microsoft.com/office/officeart/2005/8/layout/pyramid1"/>
    <dgm:cxn modelId="{D93FDD39-4E21-46B4-8448-60394097BFBE}" type="presParOf" srcId="{55ECA568-34CD-406F-BBE0-1027A4DCBFF5}" destId="{6752BA35-CCEC-4B55-BCE1-9C51254E4E2B}" srcOrd="1" destOrd="0" presId="urn:microsoft.com/office/officeart/2005/8/layout/pyramid1"/>
    <dgm:cxn modelId="{FAC5F6CD-1F8B-4502-8721-34750578A2FE}" type="presParOf" srcId="{52D983EC-5D05-4DCC-AA4C-CEDEE8AD8F25}" destId="{12C805BE-2E5B-4C0D-9061-3F48FA801B1F}" srcOrd="1" destOrd="0" presId="urn:microsoft.com/office/officeart/2005/8/layout/pyramid1"/>
    <dgm:cxn modelId="{D315C188-D6FC-4580-9834-A601CE06AFBB}" type="presParOf" srcId="{12C805BE-2E5B-4C0D-9061-3F48FA801B1F}" destId="{5B095C85-C679-448C-B550-8945369CFC2D}" srcOrd="0" destOrd="0" presId="urn:microsoft.com/office/officeart/2005/8/layout/pyramid1"/>
    <dgm:cxn modelId="{4EAD0DDF-4352-4ACB-AC24-2D33B02EEB2F}" type="presParOf" srcId="{12C805BE-2E5B-4C0D-9061-3F48FA801B1F}" destId="{FED2E682-4E1E-4BA5-88D7-C9E0638E433B}" srcOrd="1" destOrd="0" presId="urn:microsoft.com/office/officeart/2005/8/layout/pyramid1"/>
    <dgm:cxn modelId="{039DA538-756C-4FB7-B95A-1EC54514AF57}" type="presParOf" srcId="{52D983EC-5D05-4DCC-AA4C-CEDEE8AD8F25}" destId="{66703801-F1D4-4FB9-82D1-757D9E00CD0F}" srcOrd="2" destOrd="0" presId="urn:microsoft.com/office/officeart/2005/8/layout/pyramid1"/>
    <dgm:cxn modelId="{B8650066-6A38-4883-AC71-14E511394A7A}" type="presParOf" srcId="{66703801-F1D4-4FB9-82D1-757D9E00CD0F}" destId="{FC613BE4-56C0-4EB6-89AD-62AFF98B4BCA}" srcOrd="0" destOrd="0" presId="urn:microsoft.com/office/officeart/2005/8/layout/pyramid1"/>
    <dgm:cxn modelId="{CC0A4D87-81E1-4EC1-BA9D-6144F70FDFCE}" type="presParOf" srcId="{66703801-F1D4-4FB9-82D1-757D9E00CD0F}" destId="{19DA1492-D993-4032-B8F2-CA75E5759E98}" srcOrd="1" destOrd="0" presId="urn:microsoft.com/office/officeart/2005/8/layout/pyramid1"/>
    <dgm:cxn modelId="{5780B56D-00A0-4CBA-ABEE-AA0577512D50}" type="presParOf" srcId="{52D983EC-5D05-4DCC-AA4C-CEDEE8AD8F25}" destId="{CC004C30-D661-411D-82E6-7BB7D8023938}" srcOrd="3" destOrd="0" presId="urn:microsoft.com/office/officeart/2005/8/layout/pyramid1"/>
    <dgm:cxn modelId="{77AA286F-37FD-4C1E-964D-720A62A3A8B2}" type="presParOf" srcId="{CC004C30-D661-411D-82E6-7BB7D8023938}" destId="{D1AA37EE-CA64-4BDB-927C-B44041C8D62B}" srcOrd="0" destOrd="0" presId="urn:microsoft.com/office/officeart/2005/8/layout/pyramid1"/>
    <dgm:cxn modelId="{E5B7495B-50F5-4EC1-8B3E-3D6DDDBBEED8}" type="presParOf" srcId="{CC004C30-D661-411D-82E6-7BB7D8023938}" destId="{2B66DD1A-9C5A-49DF-8DC5-2DDB1CD05ECF}" srcOrd="1" destOrd="0" presId="urn:microsoft.com/office/officeart/2005/8/layout/pyramid1"/>
    <dgm:cxn modelId="{081A0C5F-2E1B-494E-8531-E2D3624E957B}" type="presParOf" srcId="{52D983EC-5D05-4DCC-AA4C-CEDEE8AD8F25}" destId="{5FBC2772-16C9-43EB-8433-686500669F4C}" srcOrd="4" destOrd="0" presId="urn:microsoft.com/office/officeart/2005/8/layout/pyramid1"/>
    <dgm:cxn modelId="{60AE4CD0-2AB8-4CB8-8AA3-4789E5B5A892}" type="presParOf" srcId="{5FBC2772-16C9-43EB-8433-686500669F4C}" destId="{57D6D4DE-2F60-444B-A8CC-465D20C24EB2}" srcOrd="0" destOrd="0" presId="urn:microsoft.com/office/officeart/2005/8/layout/pyramid1"/>
    <dgm:cxn modelId="{5FC5F873-729E-41E3-9D95-1B4C1A6B9EC6}" type="presParOf" srcId="{5FBC2772-16C9-43EB-8433-686500669F4C}" destId="{F6479117-5289-4E56-8B5D-6EFA460DCEC6}" srcOrd="1" destOrd="0" presId="urn:microsoft.com/office/officeart/2005/8/layout/pyramid1"/>
    <dgm:cxn modelId="{C4C0DAF8-81B3-499A-8604-1DF0604E0BD6}" type="presParOf" srcId="{52D983EC-5D05-4DCC-AA4C-CEDEE8AD8F25}" destId="{3E7DC0E9-F94F-4C56-8FB6-3E66B7A43789}" srcOrd="5" destOrd="0" presId="urn:microsoft.com/office/officeart/2005/8/layout/pyramid1"/>
    <dgm:cxn modelId="{A8D533E2-E6B9-4C55-9610-7D3893D131D9}" type="presParOf" srcId="{3E7DC0E9-F94F-4C56-8FB6-3E66B7A43789}" destId="{C15321E0-0912-4393-88C4-9CB660827281}" srcOrd="0" destOrd="0" presId="urn:microsoft.com/office/officeart/2005/8/layout/pyramid1"/>
    <dgm:cxn modelId="{3C4F355F-6F88-4D39-8A8F-94350935C8A0}" type="presParOf" srcId="{3E7DC0E9-F94F-4C56-8FB6-3E66B7A43789}" destId="{AF049386-0D45-45A0-8B60-03460075CFDF}" srcOrd="1" destOrd="0" presId="urn:microsoft.com/office/officeart/2005/8/layout/pyramid1"/>
    <dgm:cxn modelId="{7D212C23-0BBC-4059-82C6-D2D8293307E4}" type="presParOf" srcId="{52D983EC-5D05-4DCC-AA4C-CEDEE8AD8F25}" destId="{E901D866-F60E-407D-9457-BF1E1F9E39BD}" srcOrd="6" destOrd="0" presId="urn:microsoft.com/office/officeart/2005/8/layout/pyramid1"/>
    <dgm:cxn modelId="{8070B820-2694-41E9-BCB1-C0A250749C85}" type="presParOf" srcId="{E901D866-F60E-407D-9457-BF1E1F9E39BD}" destId="{73686CDF-6670-4A74-B2DC-0FDEABFEBAFB}" srcOrd="0" destOrd="0" presId="urn:microsoft.com/office/officeart/2005/8/layout/pyramid1"/>
    <dgm:cxn modelId="{22BFA854-D590-4AC3-A091-42E1B0E01264}" type="presParOf" srcId="{E901D866-F60E-407D-9457-BF1E1F9E39BD}" destId="{99DD435A-F455-499F-B377-D50376DBC2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5FE10-0CD2-4DA3-976E-50FC102695D5}">
      <dsp:nvSpPr>
        <dsp:cNvPr id="0" name=""/>
        <dsp:cNvSpPr/>
      </dsp:nvSpPr>
      <dsp:spPr>
        <a:xfrm>
          <a:off x="3219641" y="0"/>
          <a:ext cx="1073213" cy="598891"/>
        </a:xfrm>
        <a:prstGeom prst="trapezoid">
          <a:avLst>
            <a:gd name="adj" fmla="val 89600"/>
          </a:avLst>
        </a:prstGeom>
        <a:solidFill>
          <a:srgbClr val="7DD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OEM</a:t>
          </a:r>
          <a:endParaRPr lang="en-US" sz="1400" b="1" kern="1200" noProof="0"/>
        </a:p>
      </dsp:txBody>
      <dsp:txXfrm>
        <a:off x="3219641" y="0"/>
        <a:ext cx="1073213" cy="598891"/>
      </dsp:txXfrm>
    </dsp:sp>
    <dsp:sp modelId="{5B095C85-C679-448C-B550-8945369CFC2D}">
      <dsp:nvSpPr>
        <dsp:cNvPr id="0" name=""/>
        <dsp:cNvSpPr/>
      </dsp:nvSpPr>
      <dsp:spPr>
        <a:xfrm>
          <a:off x="2683034" y="598891"/>
          <a:ext cx="2146427" cy="598891"/>
        </a:xfrm>
        <a:prstGeom prst="trapezoid">
          <a:avLst>
            <a:gd name="adj" fmla="val 89600"/>
          </a:avLst>
        </a:prstGeom>
        <a:solidFill>
          <a:srgbClr val="A9DA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Remanufactured with high quality components and toner</a:t>
          </a:r>
          <a:endParaRPr lang="en-US" sz="1000" kern="1200" noProof="0" dirty="0"/>
        </a:p>
      </dsp:txBody>
      <dsp:txXfrm>
        <a:off x="3058659" y="598891"/>
        <a:ext cx="1395177" cy="598891"/>
      </dsp:txXfrm>
    </dsp:sp>
    <dsp:sp modelId="{FC613BE4-56C0-4EB6-89AD-62AFF98B4BCA}">
      <dsp:nvSpPr>
        <dsp:cNvPr id="0" name=""/>
        <dsp:cNvSpPr/>
      </dsp:nvSpPr>
      <dsp:spPr>
        <a:xfrm>
          <a:off x="2146427" y="1197782"/>
          <a:ext cx="3219641" cy="598891"/>
        </a:xfrm>
        <a:prstGeom prst="trapezoid">
          <a:avLst>
            <a:gd name="adj" fmla="val 896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Compatibles and Refills with high quality components and toner</a:t>
          </a:r>
          <a:endParaRPr lang="en-US" sz="1200" kern="1200" noProof="0" dirty="0"/>
        </a:p>
      </dsp:txBody>
      <dsp:txXfrm>
        <a:off x="2709864" y="1197782"/>
        <a:ext cx="2092766" cy="598891"/>
      </dsp:txXfrm>
    </dsp:sp>
    <dsp:sp modelId="{D1AA37EE-CA64-4BDB-927C-B44041C8D62B}">
      <dsp:nvSpPr>
        <dsp:cNvPr id="0" name=""/>
        <dsp:cNvSpPr/>
      </dsp:nvSpPr>
      <dsp:spPr>
        <a:xfrm>
          <a:off x="1609820" y="1796674"/>
          <a:ext cx="4292854" cy="598891"/>
        </a:xfrm>
        <a:prstGeom prst="trapezoid">
          <a:avLst>
            <a:gd name="adj" fmla="val 896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Remanufactured with low quality components and toner</a:t>
          </a:r>
          <a:endParaRPr lang="en-US" sz="1400" kern="1200" noProof="0"/>
        </a:p>
      </dsp:txBody>
      <dsp:txXfrm>
        <a:off x="2361070" y="1796674"/>
        <a:ext cx="2790355" cy="598891"/>
      </dsp:txXfrm>
    </dsp:sp>
    <dsp:sp modelId="{57D6D4DE-2F60-444B-A8CC-465D20C24EB2}">
      <dsp:nvSpPr>
        <dsp:cNvPr id="0" name=""/>
        <dsp:cNvSpPr/>
      </dsp:nvSpPr>
      <dsp:spPr>
        <a:xfrm>
          <a:off x="1073213" y="2395565"/>
          <a:ext cx="5366068" cy="598891"/>
        </a:xfrm>
        <a:prstGeom prst="trapezoid">
          <a:avLst>
            <a:gd name="adj" fmla="val 896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Refills with low quality toner</a:t>
          </a:r>
          <a:endParaRPr lang="en-US" sz="1400" kern="1200" noProof="0"/>
        </a:p>
      </dsp:txBody>
      <dsp:txXfrm>
        <a:off x="2012275" y="2395565"/>
        <a:ext cx="3487944" cy="598891"/>
      </dsp:txXfrm>
    </dsp:sp>
    <dsp:sp modelId="{C15321E0-0912-4393-88C4-9CB660827281}">
      <dsp:nvSpPr>
        <dsp:cNvPr id="0" name=""/>
        <dsp:cNvSpPr/>
      </dsp:nvSpPr>
      <dsp:spPr>
        <a:xfrm>
          <a:off x="536606" y="2994457"/>
          <a:ext cx="6439282" cy="598891"/>
        </a:xfrm>
        <a:prstGeom prst="trapezoid">
          <a:avLst>
            <a:gd name="adj" fmla="val 896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Compatibles with low quality components and toner</a:t>
          </a:r>
          <a:endParaRPr lang="en-US" sz="1400" kern="1200" noProof="0"/>
        </a:p>
      </dsp:txBody>
      <dsp:txXfrm>
        <a:off x="1663481" y="2994457"/>
        <a:ext cx="4185533" cy="598891"/>
      </dsp:txXfrm>
    </dsp:sp>
    <dsp:sp modelId="{73686CDF-6670-4A74-B2DC-0FDEABFEBAFB}">
      <dsp:nvSpPr>
        <dsp:cNvPr id="0" name=""/>
        <dsp:cNvSpPr/>
      </dsp:nvSpPr>
      <dsp:spPr>
        <a:xfrm>
          <a:off x="0" y="3593348"/>
          <a:ext cx="7512496" cy="598891"/>
        </a:xfrm>
        <a:prstGeom prst="trapezoid">
          <a:avLst>
            <a:gd name="adj" fmla="val 896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solidFill>
                <a:schemeClr val="bg1"/>
              </a:solidFill>
            </a:rPr>
            <a:t>Clones and Fakes</a:t>
          </a:r>
          <a:endParaRPr lang="en-US" sz="1400" kern="1200" noProof="0">
            <a:solidFill>
              <a:schemeClr val="bg1"/>
            </a:solidFill>
          </a:endParaRPr>
        </a:p>
      </dsp:txBody>
      <dsp:txXfrm>
        <a:off x="1314686" y="3593348"/>
        <a:ext cx="4883122" cy="59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63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BB75-00B9-4FFC-A87C-53D58A78DCF1}" type="datetimeFigureOut">
              <a:rPr lang="de-DE" smtClean="0"/>
              <a:pPr/>
              <a:t>30.04.2013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515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63" y="9378515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B59FE-228B-446A-9370-26F0285FC90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3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3" y="0"/>
            <a:ext cx="2946275" cy="4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690944"/>
            <a:ext cx="5436909" cy="44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515"/>
            <a:ext cx="2946275" cy="4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3" y="9378515"/>
            <a:ext cx="2946275" cy="4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B8625B3-C185-415A-8B0D-389EC73D19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35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A757-113E-4603-8F60-6458E305F7B7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Vorteile von echtem, chemisch produziertem Toner.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Rund und glatt oder rau – es ist Ihre Wahl.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625B3-C185-415A-8B0D-389EC73D198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pic>
        <p:nvPicPr>
          <p:cNvPr id="6" name="Picture 10" descr="logo_gross30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-26988"/>
            <a:ext cx="1296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="1" i="1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492375"/>
            <a:ext cx="5327650" cy="1108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6911975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2F28-BAEF-48A3-9F39-0EB55D27CEC9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A2F5-3D14-4B7F-9B5C-27086283B6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178050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83338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371C-4857-4296-810E-37D635BB8D4C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2672-BB9B-440C-8267-2C9EAE40FD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399C-D449-4367-A30A-A92EBADF8619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1F4-F7FA-4465-B81B-6AAC48B4C1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25538"/>
            <a:ext cx="428148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576638"/>
            <a:ext cx="42814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C158-767E-40BE-9DD2-0F3A1115E413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879B-11AF-44C7-B941-2F5AE205FE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9" name="Grafik 8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125538"/>
            <a:ext cx="4279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25538"/>
            <a:ext cx="428148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3576638"/>
            <a:ext cx="4279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125" y="3576638"/>
            <a:ext cx="42814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3843-7938-4939-987F-FD983AFB92D2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BAC8-8303-4E06-BE88-6F565C9EB1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Grafik 9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9080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6232" y="6618113"/>
            <a:ext cx="21336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2CA2-2A87-4C84-B852-0BD3E3D89C09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113"/>
            <a:ext cx="28956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18113"/>
            <a:ext cx="21336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7AE3-D2DC-43C0-8DA9-411A90FFDB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715C-3F7C-4A2F-A04F-546965C346F4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FC14-5B41-41E2-AC96-9AE141F65E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235825" cy="9112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907D-DFB2-4D95-B581-03CA66DF369A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0DAC-9ED5-47AC-932A-56C05C2431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DA56-5889-4FDB-83D2-E986A3B62F7A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D893-352C-43C4-AF7B-170FE75CB7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Grafik 9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9A7A-7BF2-4735-B63D-E52008D5DD77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7607-FBBA-4C81-A2AC-D85CA53C9B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57D7-A9BE-4D1C-915F-C50580D8F9DC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BEC9-AE3F-4123-82DF-4FC61EDCF6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3008313" cy="309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5538"/>
            <a:ext cx="5111750" cy="5000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2BE3-6621-4875-BE9F-B4110490A41E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4203-4684-4039-9E6A-14B92CF83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28B8-60F9-4C66-A8FE-056484E159DC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2AE-58AB-4079-BC8F-18F206D34B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7452319" cy="9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7137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503DCF2B-0B1F-4859-9EF1-C17013D456B4}" type="datetime1">
              <a:rPr lang="en-GB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3825"/>
            <a:ext cx="289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CB742A4-E11B-4C75-A5E5-84CE715B68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pic>
        <p:nvPicPr>
          <p:cNvPr id="2057" name="Picture 28" descr="logo_gross300dp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-26988"/>
            <a:ext cx="1296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="1" i="1">
                <a:solidFill>
                  <a:srgbClr val="FF0000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 b="1">
          <a:solidFill>
            <a:srgbClr val="007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>
          <a:solidFill>
            <a:srgbClr val="007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 b="1">
          <a:solidFill>
            <a:srgbClr val="007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rgbClr val="0070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urope.jpg"/>
          <p:cNvPicPr>
            <a:picLocks noChangeAspect="1"/>
          </p:cNvPicPr>
          <p:nvPr/>
        </p:nvPicPr>
        <p:blipFill rotWithShape="1">
          <a:blip r:embed="rId3" cstate="print"/>
          <a:srcRect t="8634" b="6156"/>
          <a:stretch/>
        </p:blipFill>
        <p:spPr>
          <a:xfrm>
            <a:off x="1385900" y="1222744"/>
            <a:ext cx="6372200" cy="4072270"/>
          </a:xfrm>
          <a:prstGeom prst="rect">
            <a:avLst/>
          </a:prstGeom>
        </p:spPr>
      </p:pic>
      <p:pic>
        <p:nvPicPr>
          <p:cNvPr id="4099" name="Grafik 3" descr="trenne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58472"/>
            <a:ext cx="8244408" cy="216024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Customer loyalty and growth in the Imaging Aftermarket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Moscow May 2013</a:t>
            </a:r>
            <a:endParaRPr lang="de-DE" sz="3200" dirty="0" smtClean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26023" y="5219908"/>
            <a:ext cx="409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Volker Kappius, COO DELACAMP AG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1" y="37214"/>
            <a:ext cx="1243584" cy="8260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4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7864" y="1125538"/>
            <a:ext cx="5616748" cy="4967758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>
              <a:buNone/>
            </a:pP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GB" smtClean="0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t="8518"/>
          <a:stretch>
            <a:fillRect/>
          </a:stretch>
        </p:blipFill>
        <p:spPr bwMode="auto">
          <a:xfrm>
            <a:off x="0" y="1124744"/>
            <a:ext cx="3371331" cy="46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Grafik 11" descr="MKLOGOPRO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576" y="76652"/>
            <a:ext cx="2339752" cy="778391"/>
          </a:xfrm>
          <a:prstGeom prst="rect">
            <a:avLst/>
          </a:prstGeom>
        </p:spPr>
      </p:pic>
      <p:pic>
        <p:nvPicPr>
          <p:cNvPr id="13" name="Grafik 12" descr="DCSEL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929" y="151067"/>
            <a:ext cx="2400691" cy="629559"/>
          </a:xfrm>
          <a:prstGeom prst="rect">
            <a:avLst/>
          </a:prstGeom>
        </p:spPr>
      </p:pic>
      <p:pic>
        <p:nvPicPr>
          <p:cNvPr id="14" name="Grafik 13" descr="CP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508" y="100656"/>
            <a:ext cx="1118508" cy="7303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Lupe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482453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1052736"/>
            <a:ext cx="9144000" cy="482453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90EE94-27FC-402A-9AED-90242C47E641}" type="datetime1">
              <a:rPr lang="en-GB" smtClean="0"/>
              <a:pPr/>
              <a:t>30/04/2013</a:t>
            </a:fld>
            <a:endParaRPr lang="de-DE" smtClean="0"/>
          </a:p>
        </p:txBody>
      </p:sp>
      <p:sp>
        <p:nvSpPr>
          <p:cNvPr id="2765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DELACAMP your global Partner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624318-CFAC-4F02-9A08-D951D3036BB6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7653" name="Textfeld 4"/>
          <p:cNvSpPr txBox="1">
            <a:spLocks noChangeArrowheads="1"/>
          </p:cNvSpPr>
          <p:nvPr/>
        </p:nvSpPr>
        <p:spPr bwMode="auto">
          <a:xfrm>
            <a:off x="0" y="24208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7200" dirty="0" err="1">
                <a:solidFill>
                  <a:srgbClr val="0070C0"/>
                </a:solidFill>
              </a:rPr>
              <a:t>Thank</a:t>
            </a:r>
            <a:r>
              <a:rPr lang="de-DE" sz="7200" dirty="0">
                <a:solidFill>
                  <a:srgbClr val="0070C0"/>
                </a:solidFill>
              </a:rPr>
              <a:t> </a:t>
            </a:r>
            <a:r>
              <a:rPr lang="de-DE" sz="7200" dirty="0" err="1">
                <a:solidFill>
                  <a:srgbClr val="0070C0"/>
                </a:solidFill>
              </a:rPr>
              <a:t>you</a:t>
            </a:r>
            <a:endParaRPr lang="de-DE" sz="7200" dirty="0">
              <a:solidFill>
                <a:srgbClr val="0070C0"/>
              </a:solidFill>
            </a:endParaRPr>
          </a:p>
        </p:txBody>
      </p:sp>
      <p:pic>
        <p:nvPicPr>
          <p:cNvPr id="12" name="Grafik 11" descr="MKLOGOPROC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321"/>
            <a:ext cx="2339752" cy="778391"/>
          </a:xfrm>
          <a:prstGeom prst="rect">
            <a:avLst/>
          </a:prstGeom>
        </p:spPr>
      </p:pic>
      <p:pic>
        <p:nvPicPr>
          <p:cNvPr id="15" name="Grafik 14" descr="DCSEL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63960"/>
            <a:ext cx="2016224" cy="528736"/>
          </a:xfrm>
          <a:prstGeom prst="rect">
            <a:avLst/>
          </a:prstGeom>
        </p:spPr>
      </p:pic>
      <p:pic>
        <p:nvPicPr>
          <p:cNvPr id="16" name="Grafik 15" descr="CP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44624"/>
            <a:ext cx="1118508" cy="730382"/>
          </a:xfrm>
          <a:prstGeom prst="rect">
            <a:avLst/>
          </a:prstGeom>
        </p:spPr>
      </p:pic>
      <p:pic>
        <p:nvPicPr>
          <p:cNvPr id="17" name="Grafik 16" descr="Kaleidochrome_f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01493"/>
            <a:ext cx="2016224" cy="807227"/>
          </a:xfrm>
          <a:prstGeom prst="rect">
            <a:avLst/>
          </a:prstGeom>
        </p:spPr>
      </p:pic>
      <p:pic>
        <p:nvPicPr>
          <p:cNvPr id="9" name="Grafik 11" descr="trenner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Agenda</a:t>
            </a:r>
            <a:endParaRPr lang="en-US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Why does a customer buy my products?</a:t>
            </a:r>
          </a:p>
          <a:p>
            <a:endParaRPr lang="en-US" sz="2400" dirty="0" smtClean="0"/>
          </a:p>
          <a:p>
            <a:r>
              <a:rPr lang="en-US" sz="2400" dirty="0" smtClean="0"/>
              <a:t>Make or buy?</a:t>
            </a:r>
          </a:p>
          <a:p>
            <a:endParaRPr lang="en-US" sz="2400" dirty="0" smtClean="0"/>
          </a:p>
          <a:p>
            <a:r>
              <a:rPr lang="en-US" sz="2400" dirty="0" smtClean="0"/>
              <a:t>AM Quality </a:t>
            </a:r>
            <a:r>
              <a:rPr lang="en-US" sz="2400" dirty="0" smtClean="0"/>
              <a:t>pyramid</a:t>
            </a:r>
          </a:p>
          <a:p>
            <a:endParaRPr lang="en-US" sz="2400" dirty="0"/>
          </a:p>
          <a:p>
            <a:r>
              <a:rPr lang="en-US" sz="2400" dirty="0" smtClean="0"/>
              <a:t>Summary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1586294"/>
            <a:ext cx="4203192" cy="420014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940808" y="1586294"/>
            <a:ext cx="4203192" cy="42001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16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179512" y="3429000"/>
            <a:ext cx="896448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buying process is </a:t>
            </a:r>
            <a:r>
              <a:rPr lang="en-US" sz="2800" dirty="0" smtClean="0"/>
              <a:t>relatively simple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899592" y="2996952"/>
            <a:ext cx="122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3563724"/>
            <a:ext cx="1224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Need/</a:t>
            </a:r>
          </a:p>
          <a:p>
            <a:r>
              <a:rPr lang="en-US" sz="1200" dirty="0" smtClean="0"/>
              <a:t>Requirement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79711" y="2675449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7020272" y="1268413"/>
            <a:ext cx="1872208" cy="288066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accepted quality level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020272" y="2706152"/>
            <a:ext cx="1872208" cy="2900980"/>
          </a:xfrm>
          <a:prstGeom prst="rect">
            <a:avLst/>
          </a:prstGeom>
          <a:solidFill>
            <a:srgbClr val="FFFF9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price level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etails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35" y="4470319"/>
            <a:ext cx="1406953" cy="14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179512" y="1268413"/>
            <a:ext cx="792038" cy="2088579"/>
          </a:xfrm>
          <a:prstGeom prst="rect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be influenced by Marketing activities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79710" y="3789040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179512" y="3536094"/>
            <a:ext cx="792038" cy="2088579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not be influenced by Marketing activities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Gleichschenkliges Dreieck 23"/>
          <p:cNvSpPr/>
          <p:nvPr/>
        </p:nvSpPr>
        <p:spPr>
          <a:xfrm rot="5400000">
            <a:off x="941590" y="3374943"/>
            <a:ext cx="2292269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leichschenkliges Dreieck 25"/>
          <p:cNvSpPr/>
          <p:nvPr/>
        </p:nvSpPr>
        <p:spPr>
          <a:xfrm rot="5400000">
            <a:off x="2375758" y="3320989"/>
            <a:ext cx="2880317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020272" y="2699628"/>
            <a:ext cx="1872207" cy="729372"/>
          </a:xfrm>
          <a:prstGeom prst="rect">
            <a:avLst/>
          </a:prstGeom>
          <a:noFill/>
          <a:ln>
            <a:solidFill>
              <a:srgbClr val="6699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Evoked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set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3599892" y="3320989"/>
            <a:ext cx="3600401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690764" y="2398450"/>
            <a:ext cx="18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 and brand awareness</a:t>
            </a:r>
            <a:endParaRPr lang="en-US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5292081" y="2536950"/>
            <a:ext cx="157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</a:t>
            </a:r>
          </a:p>
          <a:p>
            <a:r>
              <a:rPr lang="en-US" b="1" dirty="0" smtClean="0"/>
              <a:t>availability</a:t>
            </a:r>
            <a:endParaRPr lang="en-US" b="1" dirty="0"/>
          </a:p>
        </p:txBody>
      </p:sp>
      <p:sp>
        <p:nvSpPr>
          <p:cNvPr id="31" name="Gleichschenkliges Dreieck 30"/>
          <p:cNvSpPr/>
          <p:nvPr/>
        </p:nvSpPr>
        <p:spPr>
          <a:xfrm rot="5400000">
            <a:off x="4581567" y="3322267"/>
            <a:ext cx="4356262" cy="2134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Wolke 26"/>
          <p:cNvSpPr/>
          <p:nvPr/>
        </p:nvSpPr>
        <p:spPr>
          <a:xfrm>
            <a:off x="1175435" y="1124744"/>
            <a:ext cx="5477529" cy="720080"/>
          </a:xfrm>
          <a:prstGeom prst="cloud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and experience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Branded and high quality products have the highest chance to get purchased</a:t>
            </a:r>
            <a:endParaRPr lang="en-US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51520" y="1268413"/>
            <a:ext cx="8640960" cy="288066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accepted quality level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2706152"/>
            <a:ext cx="8640960" cy="2900980"/>
          </a:xfrm>
          <a:prstGeom prst="rect">
            <a:avLst/>
          </a:prstGeom>
          <a:solidFill>
            <a:srgbClr val="FFFF9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affordable price level</a:t>
            </a:r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ck 24"/>
          <p:cNvSpPr/>
          <p:nvPr/>
        </p:nvSpPr>
        <p:spPr>
          <a:xfrm>
            <a:off x="251520" y="2699628"/>
            <a:ext cx="8640959" cy="729372"/>
          </a:xfrm>
          <a:prstGeom prst="rect">
            <a:avLst/>
          </a:prstGeom>
          <a:noFill/>
          <a:ln>
            <a:solidFill>
              <a:srgbClr val="6699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Evoked set</a:t>
            </a:r>
            <a:endParaRPr lang="en-US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304136" y="2233791"/>
            <a:ext cx="535724" cy="501516"/>
            <a:chOff x="991769" y="1775356"/>
            <a:chExt cx="535724" cy="501516"/>
          </a:xfrm>
        </p:grpSpPr>
        <p:sp>
          <p:nvSpPr>
            <p:cNvPr id="3" name="Ellipse 2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91769" y="1775356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/>
                <a:t>OEM</a:t>
              </a:r>
              <a:endParaRPr lang="en-US" sz="1200" b="1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960963" y="2278613"/>
            <a:ext cx="2196435" cy="820559"/>
            <a:chOff x="179939" y="1456313"/>
            <a:chExt cx="2196435" cy="820559"/>
          </a:xfrm>
        </p:grpSpPr>
        <p:sp>
          <p:nvSpPr>
            <p:cNvPr id="36" name="Ellipse 35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79939" y="1456313"/>
              <a:ext cx="21964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Genuine branded </a:t>
              </a:r>
            </a:p>
            <a:p>
              <a:pPr lvl="0"/>
              <a:r>
                <a:rPr lang="en-US" sz="1200" smtClean="0"/>
                <a:t>remanufactured with high</a:t>
              </a:r>
            </a:p>
            <a:p>
              <a:pPr lvl="0"/>
              <a:r>
                <a:rPr lang="en-US" sz="1200" smtClean="0"/>
                <a:t>quality components and toner</a:t>
              </a:r>
              <a:endParaRPr lang="en-US" sz="1200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7215907" y="2895327"/>
            <a:ext cx="1624163" cy="598857"/>
            <a:chOff x="447557" y="1678015"/>
            <a:chExt cx="1624163" cy="598857"/>
          </a:xfrm>
        </p:grpSpPr>
        <p:sp>
          <p:nvSpPr>
            <p:cNvPr id="39" name="Ellipse 38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47557" y="1678015"/>
              <a:ext cx="1624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Refill with high </a:t>
              </a:r>
            </a:p>
            <a:p>
              <a:r>
                <a:rPr lang="en-US" sz="1200" smtClean="0"/>
                <a:t>quality branded toner</a:t>
              </a:r>
              <a:endParaRPr lang="en-US" sz="120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20051" y="2485345"/>
            <a:ext cx="1726755" cy="1015663"/>
            <a:chOff x="508114" y="1261209"/>
            <a:chExt cx="1647051" cy="1015663"/>
          </a:xfrm>
        </p:grpSpPr>
        <p:sp>
          <p:nvSpPr>
            <p:cNvPr id="42" name="Ellipse 41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08114" y="1261209"/>
              <a:ext cx="1647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Branded Chinese </a:t>
              </a:r>
            </a:p>
            <a:p>
              <a:pPr lvl="0"/>
              <a:r>
                <a:rPr lang="en-US" sz="1200" smtClean="0"/>
                <a:t>Compatibles with high </a:t>
              </a:r>
            </a:p>
            <a:p>
              <a:pPr lvl="0"/>
              <a:r>
                <a:rPr lang="en-US" sz="1200" smtClean="0"/>
                <a:t>quality components</a:t>
              </a:r>
            </a:p>
            <a:p>
              <a:pPr lvl="0"/>
              <a:r>
                <a:rPr lang="en-US" sz="1200" smtClean="0"/>
                <a:t>and toner</a:t>
              </a:r>
            </a:p>
            <a:p>
              <a:endParaRPr lang="en-US" sz="1200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06688" y="3429000"/>
            <a:ext cx="3277773" cy="792088"/>
            <a:chOff x="-307247" y="1409923"/>
            <a:chExt cx="3277773" cy="792088"/>
          </a:xfrm>
        </p:grpSpPr>
        <p:sp>
          <p:nvSpPr>
            <p:cNvPr id="45" name="Ellipse 44"/>
            <p:cNvSpPr/>
            <p:nvPr/>
          </p:nvSpPr>
          <p:spPr>
            <a:xfrm>
              <a:off x="1187624" y="205799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-307247" y="1409923"/>
              <a:ext cx="3277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/>
                <a:t>Standard Chinese </a:t>
              </a:r>
            </a:p>
            <a:p>
              <a:pPr lvl="0"/>
              <a:r>
                <a:rPr lang="en-US" sz="1200" smtClean="0"/>
                <a:t>Compatibles with high quality components and toner</a:t>
              </a:r>
              <a:endParaRPr lang="en-US" sz="120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3572538" y="4479503"/>
            <a:ext cx="1640193" cy="675149"/>
            <a:chOff x="471958" y="1601723"/>
            <a:chExt cx="1640193" cy="675149"/>
          </a:xfrm>
        </p:grpSpPr>
        <p:sp>
          <p:nvSpPr>
            <p:cNvPr id="48" name="Ellipse 47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71958" y="1601723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Low quality</a:t>
              </a:r>
            </a:p>
            <a:p>
              <a:r>
                <a:rPr lang="en-US" sz="1200" smtClean="0"/>
                <a:t>Chinese Compatibles</a:t>
              </a:r>
              <a:endParaRPr lang="en-US" sz="120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7449944" y="4221088"/>
            <a:ext cx="1156086" cy="648072"/>
            <a:chOff x="681594" y="1628800"/>
            <a:chExt cx="1156086" cy="648072"/>
          </a:xfrm>
        </p:grpSpPr>
        <p:sp>
          <p:nvSpPr>
            <p:cNvPr id="51" name="Ellipse 50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681594" y="1628800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Refill with low </a:t>
              </a:r>
            </a:p>
            <a:p>
              <a:r>
                <a:rPr lang="en-US" sz="1200" smtClean="0"/>
                <a:t>quality toner</a:t>
              </a:r>
              <a:endParaRPr lang="en-US" sz="120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447064" y="2598003"/>
            <a:ext cx="2153154" cy="975013"/>
            <a:chOff x="375709" y="1301859"/>
            <a:chExt cx="2153154" cy="975013"/>
          </a:xfrm>
        </p:grpSpPr>
        <p:sp>
          <p:nvSpPr>
            <p:cNvPr id="54" name="Ellipse 53"/>
            <p:cNvSpPr/>
            <p:nvPr/>
          </p:nvSpPr>
          <p:spPr>
            <a:xfrm>
              <a:off x="134261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375709" y="1301859"/>
              <a:ext cx="2153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Genuine non-branded </a:t>
              </a:r>
            </a:p>
            <a:p>
              <a:r>
                <a:rPr lang="en-US" sz="1200" smtClean="0"/>
                <a:t>remanufactured</a:t>
              </a:r>
            </a:p>
            <a:p>
              <a:pPr lvl="0"/>
              <a:r>
                <a:rPr lang="en-US" sz="1200" smtClean="0"/>
                <a:t>with high quality components</a:t>
              </a:r>
            </a:p>
            <a:p>
              <a:pPr lvl="0"/>
              <a:r>
                <a:rPr lang="en-US" sz="1200" smtClean="0"/>
                <a:t>and toner</a:t>
              </a:r>
              <a:endParaRPr lang="en-US" sz="1200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5617455" y="3471391"/>
            <a:ext cx="1752403" cy="623590"/>
            <a:chOff x="383434" y="1653282"/>
            <a:chExt cx="1752403" cy="623590"/>
          </a:xfrm>
        </p:grpSpPr>
        <p:sp>
          <p:nvSpPr>
            <p:cNvPr id="64" name="Ellipse 63"/>
            <p:cNvSpPr/>
            <p:nvPr/>
          </p:nvSpPr>
          <p:spPr>
            <a:xfrm>
              <a:off x="1187624" y="21328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383434" y="1653282"/>
              <a:ext cx="1752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Refill with higher </a:t>
              </a:r>
            </a:p>
            <a:p>
              <a:r>
                <a:rPr lang="en-US" sz="1200" smtClean="0"/>
                <a:t>quality non-name toner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75086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Intelligent control over the supply chain helps to deliver consistent quality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DELACAMP your global Partner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chtungspfeil 7"/>
          <p:cNvSpPr/>
          <p:nvPr/>
        </p:nvSpPr>
        <p:spPr>
          <a:xfrm>
            <a:off x="1421904" y="1871861"/>
            <a:ext cx="1709936" cy="1236712"/>
          </a:xfrm>
          <a:prstGeom prst="homePlate">
            <a:avLst>
              <a:gd name="adj" fmla="val 37011"/>
            </a:avLst>
          </a:prstGeom>
          <a:solidFill>
            <a:srgbClr val="A9DA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Procurement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ingekerbter Richtungspfeil 10"/>
          <p:cNvSpPr/>
          <p:nvPr/>
        </p:nvSpPr>
        <p:spPr>
          <a:xfrm>
            <a:off x="2771800" y="1871861"/>
            <a:ext cx="1872208" cy="1236712"/>
          </a:xfrm>
          <a:prstGeom prst="chevron">
            <a:avLst>
              <a:gd name="adj" fmla="val 36772"/>
            </a:avLst>
          </a:prstGeom>
          <a:solidFill>
            <a:srgbClr val="A9DA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R&amp;D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4283968" y="1871861"/>
            <a:ext cx="1872208" cy="1236712"/>
          </a:xfrm>
          <a:prstGeom prst="chevron">
            <a:avLst>
              <a:gd name="adj" fmla="val 36772"/>
            </a:avLst>
          </a:prstGeom>
          <a:solidFill>
            <a:srgbClr val="A9DA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tIns="0" rIns="0" b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>
            <a:off x="5796136" y="1873771"/>
            <a:ext cx="1872208" cy="1236712"/>
          </a:xfrm>
          <a:prstGeom prst="chevron">
            <a:avLst>
              <a:gd name="adj" fmla="val 36772"/>
            </a:avLst>
          </a:prstGeom>
          <a:solidFill>
            <a:srgbClr val="A9DA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0" tIns="0" rIns="0" b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Sales and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179512" y="3324597"/>
            <a:ext cx="896448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Wolke 16"/>
          <p:cNvSpPr/>
          <p:nvPr/>
        </p:nvSpPr>
        <p:spPr>
          <a:xfrm>
            <a:off x="7740352" y="1772816"/>
            <a:ext cx="1296144" cy="1407765"/>
          </a:xfrm>
          <a:prstGeom prst="cloud">
            <a:avLst/>
          </a:prstGeom>
          <a:solidFill>
            <a:srgbClr val="7DDDFF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Customers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Eingekerbter Richtungspfeil 19"/>
          <p:cNvSpPr/>
          <p:nvPr/>
        </p:nvSpPr>
        <p:spPr>
          <a:xfrm>
            <a:off x="4283968" y="3567658"/>
            <a:ext cx="1872208" cy="1236712"/>
          </a:xfrm>
          <a:prstGeom prst="chevron">
            <a:avLst>
              <a:gd name="adj" fmla="val 36772"/>
            </a:avLst>
          </a:prstGeom>
          <a:solidFill>
            <a:srgbClr val="A9DA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tIns="0" rIns="0" b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Procurement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ingekerbter Richtungspfeil 20"/>
          <p:cNvSpPr/>
          <p:nvPr/>
        </p:nvSpPr>
        <p:spPr>
          <a:xfrm>
            <a:off x="5796136" y="3569568"/>
            <a:ext cx="1872208" cy="1236712"/>
          </a:xfrm>
          <a:prstGeom prst="chevron">
            <a:avLst>
              <a:gd name="adj" fmla="val 36772"/>
            </a:avLst>
          </a:prstGeom>
          <a:solidFill>
            <a:srgbClr val="A9DA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0" tIns="0" rIns="0" bIns="0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Sales and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23" name="Wolke 22"/>
          <p:cNvSpPr/>
          <p:nvPr/>
        </p:nvSpPr>
        <p:spPr>
          <a:xfrm>
            <a:off x="107504" y="3567658"/>
            <a:ext cx="4392488" cy="1236712"/>
          </a:xfrm>
          <a:prstGeom prst="cloud">
            <a:avLst/>
          </a:prstGeom>
          <a:solidFill>
            <a:srgbClr val="FFABAD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Suppliers</a:t>
            </a:r>
            <a:r>
              <a:rPr lang="de-DE" dirty="0" smtClean="0">
                <a:solidFill>
                  <a:srgbClr val="FF0000"/>
                </a:solidFill>
              </a:rPr>
              <a:t>*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Wolke 23"/>
          <p:cNvSpPr/>
          <p:nvPr/>
        </p:nvSpPr>
        <p:spPr>
          <a:xfrm>
            <a:off x="7740352" y="3468613"/>
            <a:ext cx="1296144" cy="1454471"/>
          </a:xfrm>
          <a:prstGeom prst="cloud">
            <a:avLst/>
          </a:prstGeom>
          <a:solidFill>
            <a:srgbClr val="7DDDFF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Customers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1520" y="1124744"/>
            <a:ext cx="8640960" cy="143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/>
          <p:cNvSpPr/>
          <p:nvPr/>
        </p:nvSpPr>
        <p:spPr>
          <a:xfrm>
            <a:off x="155948" y="1124744"/>
            <a:ext cx="288032" cy="5938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unten 26"/>
          <p:cNvSpPr/>
          <p:nvPr/>
        </p:nvSpPr>
        <p:spPr>
          <a:xfrm>
            <a:off x="8734103" y="1124744"/>
            <a:ext cx="288032" cy="5938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 rot="10800000">
            <a:off x="4283968" y="5373237"/>
            <a:ext cx="4642594" cy="14367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 rot="10800000">
            <a:off x="8734103" y="4923084"/>
            <a:ext cx="288032" cy="593824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 rot="10800000">
            <a:off x="4139952" y="4923084"/>
            <a:ext cx="288032" cy="593824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8" name="Rechteck 2047"/>
          <p:cNvSpPr/>
          <p:nvPr/>
        </p:nvSpPr>
        <p:spPr>
          <a:xfrm>
            <a:off x="299964" y="1268413"/>
            <a:ext cx="8520508" cy="450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FULL CONTROL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211960" y="4948386"/>
            <a:ext cx="4714601" cy="450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LITTLE  CONTROL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6" name="Wolke 35"/>
          <p:cNvSpPr/>
          <p:nvPr/>
        </p:nvSpPr>
        <p:spPr>
          <a:xfrm>
            <a:off x="112886" y="1871861"/>
            <a:ext cx="1218753" cy="1238622"/>
          </a:xfrm>
          <a:prstGeom prst="cloud">
            <a:avLst/>
          </a:prstGeom>
          <a:solidFill>
            <a:srgbClr val="FFABAD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Suppliers</a:t>
            </a:r>
            <a:r>
              <a:rPr lang="de-DE" dirty="0" smtClean="0">
                <a:solidFill>
                  <a:srgbClr val="FF0000"/>
                </a:solidFill>
              </a:rPr>
              <a:t>*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4950296"/>
            <a:ext cx="3960440" cy="854968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For maximum control only buy from reputable suppliers with a track record of supplying quality products!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1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High quality components and toner deliver consistent quality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DELACAMP your global Partner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094274214"/>
              </p:ext>
            </p:extLst>
          </p:nvPr>
        </p:nvGraphicFramePr>
        <p:xfrm>
          <a:off x="1524000" y="1397000"/>
          <a:ext cx="751249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27"/>
          <p:cNvCxnSpPr/>
          <p:nvPr/>
        </p:nvCxnSpPr>
        <p:spPr>
          <a:xfrm>
            <a:off x="179512" y="5013176"/>
            <a:ext cx="835292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41498" y="5121850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legal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179512" y="3212976"/>
            <a:ext cx="6768752" cy="0"/>
          </a:xfrm>
          <a:prstGeom prst="line">
            <a:avLst/>
          </a:prstGeom>
          <a:ln w="1905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41498" y="2708920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step towards quality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3" name="Gerade Verbindung 32"/>
          <p:cNvCxnSpPr/>
          <p:nvPr/>
        </p:nvCxnSpPr>
        <p:spPr>
          <a:xfrm>
            <a:off x="179512" y="2619375"/>
            <a:ext cx="6192688" cy="8012"/>
          </a:xfrm>
          <a:prstGeom prst="line">
            <a:avLst/>
          </a:prstGeom>
          <a:ln w="1905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241498" y="3419475"/>
            <a:ext cx="2762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Low quality which harms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reputation of our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whole industry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>
            <a:off x="179512" y="1988840"/>
            <a:ext cx="5616624" cy="0"/>
          </a:xfrm>
          <a:prstGeom prst="line">
            <a:avLst/>
          </a:prstGeom>
          <a:ln w="19050">
            <a:solidFill>
              <a:srgbClr val="6699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235144" y="2123564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Highest aftermarket quality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41498" y="140348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Highest quality by definition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Geschweifte Klammer rechts 25"/>
          <p:cNvSpPr/>
          <p:nvPr/>
        </p:nvSpPr>
        <p:spPr>
          <a:xfrm rot="19079251">
            <a:off x="6256859" y="1521263"/>
            <a:ext cx="720080" cy="1695275"/>
          </a:xfrm>
          <a:prstGeom prst="rightBrace">
            <a:avLst>
              <a:gd name="adj1" fmla="val 8333"/>
              <a:gd name="adj2" fmla="val 50383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7092280" y="1916832"/>
            <a:ext cx="20882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This should be the target segment for our industry.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With Remanufactured and Refill cartridges, you control the input of high quality components and toner.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 compatibles you </a:t>
            </a:r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have </a:t>
            </a:r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to trust your supplier to tell you always the </a:t>
            </a:r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truth </a:t>
            </a:r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 to deliver constant </a:t>
            </a:r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quality.</a:t>
            </a:r>
            <a:endParaRPr lang="en-US" sz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95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908049"/>
          </a:xfrm>
        </p:spPr>
        <p:txBody>
          <a:bodyPr/>
          <a:lstStyle/>
          <a:p>
            <a:r>
              <a:rPr lang="en-US" sz="2800" dirty="0" smtClean="0"/>
              <a:t>Let us have a look at monochrome cartridge customers …</a:t>
            </a:r>
            <a:endParaRPr lang="en-US" sz="28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081529"/>
              </p:ext>
            </p:extLst>
          </p:nvPr>
        </p:nvGraphicFramePr>
        <p:xfrm>
          <a:off x="3059832" y="1196752"/>
          <a:ext cx="6084168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GB" smtClean="0"/>
              <a:pPr>
                <a:defRPr/>
              </a:pPr>
              <a:t>30/04/2013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DELACAMP your global Partner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6512" y="1125538"/>
            <a:ext cx="2880320" cy="47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OEM Split:</a:t>
            </a:r>
            <a:endParaRPr kumimoji="0" lang="en-US" sz="1600" b="1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L="298800" indent="-285750" algn="l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A lot of OEM cart users do not know the AM or the quality level of the AM.</a:t>
            </a:r>
          </a:p>
          <a:p>
            <a:pPr marL="298800" indent="-285750" algn="l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Benchmark markets show that the potential for the AM could be &gt; 15% for </a:t>
            </a:r>
            <a:r>
              <a:rPr lang="en-US" sz="1600" dirty="0" err="1" smtClean="0">
                <a:solidFill>
                  <a:srgbClr val="0070C0"/>
                </a:solidFill>
                <a:latin typeface="+mn-lt"/>
              </a:rPr>
              <a:t>colour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and ~ 30% for monochrome.</a:t>
            </a:r>
          </a:p>
          <a:p>
            <a:pPr marL="298800" indent="-285750" algn="l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There will always be a big chunk of the market that the AM cannot serve </a:t>
            </a:r>
            <a:r>
              <a:rPr lang="en-US" sz="16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 this is normal for an AM business model. </a:t>
            </a:r>
          </a:p>
          <a:p>
            <a:pPr marL="13050" algn="l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marL="756000" lvl="1" indent="-285750" algn="l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marL="756000" lvl="1" indent="-285750" algn="l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066605" y="5597723"/>
            <a:ext cx="1856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* </a:t>
            </a:r>
            <a:r>
              <a:rPr lang="de-DE" sz="1000" dirty="0" err="1" smtClean="0"/>
              <a:t>Estimated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</a:t>
            </a:r>
            <a:r>
              <a:rPr lang="de-DE" sz="1000" dirty="0" err="1" smtClean="0"/>
              <a:t>Photizo</a:t>
            </a:r>
            <a:r>
              <a:rPr lang="de-DE" sz="1000" dirty="0" smtClean="0"/>
              <a:t> Group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397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908049"/>
          </a:xfrm>
        </p:spPr>
        <p:txBody>
          <a:bodyPr/>
          <a:lstStyle/>
          <a:p>
            <a:r>
              <a:rPr lang="en-US" sz="2800" dirty="0" smtClean="0"/>
              <a:t>Use tailored marketing activities 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Grafik 11" descr="trenne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251520" y="1412776"/>
            <a:ext cx="2880320" cy="458315"/>
          </a:xfrm>
          <a:prstGeom prst="rect">
            <a:avLst/>
          </a:prstGeom>
          <a:solidFill>
            <a:srgbClr val="A9DA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First time user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962573"/>
            <a:ext cx="2880320" cy="458315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Price shopper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2538637"/>
            <a:ext cx="2880320" cy="45831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Other reasons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0" y="3114701"/>
            <a:ext cx="2880320" cy="45831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Other OEM cart user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0904" y="3690765"/>
            <a:ext cx="2880320" cy="4583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Do not know what the AM has to offer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1520" y="4266829"/>
            <a:ext cx="2880320" cy="45831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chemeClr val="bg1"/>
                </a:solidFill>
              </a:rPr>
              <a:t>Have had bad experiences with AM products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40903" y="4842893"/>
            <a:ext cx="2880320" cy="458315"/>
          </a:xfrm>
          <a:prstGeom prst="rect">
            <a:avLst/>
          </a:prstGeom>
          <a:solidFill>
            <a:srgbClr val="FF66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chemeClr val="tx1"/>
                </a:solidFill>
              </a:rPr>
              <a:t>Will only consider OEM products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40903" y="5418957"/>
            <a:ext cx="2880320" cy="458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Are currently tied in with some kind of supply contract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284240" y="1412776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mtClean="0">
                <a:solidFill>
                  <a:schemeClr val="tx1"/>
                </a:solidFill>
              </a:rPr>
              <a:t>Use AM awareness campaigns to keep first time user level high and offer good quality to retain former first time users as loyal AM customers. 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84240" y="1962573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rgbClr val="FF0000"/>
                </a:solidFill>
              </a:rPr>
              <a:t>This is the main target group for Chinese newly build compatibles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Use campaigns promoting high quality in order to convert to loyal AM customers.</a:t>
            </a:r>
          </a:p>
        </p:txBody>
      </p:sp>
      <p:sp>
        <p:nvSpPr>
          <p:cNvPr id="24" name="Rechteck 23"/>
          <p:cNvSpPr/>
          <p:nvPr/>
        </p:nvSpPr>
        <p:spPr>
          <a:xfrm>
            <a:off x="3284240" y="2538637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Find out the different reasons and promote your superiority in satisfying these reasons (e.g. environmental concerns and green products).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284240" y="3114700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AM awareness and quality campaigns.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284240" y="3690765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AM awareness and quality </a:t>
            </a:r>
            <a:r>
              <a:rPr lang="en-US" sz="1200" dirty="0" smtClean="0">
                <a:solidFill>
                  <a:schemeClr val="tx1"/>
                </a:solidFill>
              </a:rPr>
              <a:t>campaigns.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284240" y="4266828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Quality campaign..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284240" y="4842892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Find out why and show that you can do as good.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284240" y="5414150"/>
            <a:ext cx="5638962" cy="45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Offer a </a:t>
            </a:r>
            <a:r>
              <a:rPr lang="en-US" sz="1200" b="1" dirty="0" smtClean="0">
                <a:solidFill>
                  <a:schemeClr val="tx1"/>
                </a:solidFill>
              </a:rPr>
              <a:t>M</a:t>
            </a:r>
            <a:r>
              <a:rPr lang="en-US" sz="1200" dirty="0" smtClean="0">
                <a:solidFill>
                  <a:schemeClr val="tx1"/>
                </a:solidFill>
              </a:rPr>
              <a:t>anaged </a:t>
            </a:r>
            <a:r>
              <a:rPr lang="en-US" sz="1200" b="1" dirty="0" smtClean="0">
                <a:solidFill>
                  <a:schemeClr val="tx1"/>
                </a:solidFill>
              </a:rPr>
              <a:t>P</a:t>
            </a:r>
            <a:r>
              <a:rPr lang="en-US" sz="1200" dirty="0" smtClean="0">
                <a:solidFill>
                  <a:schemeClr val="tx1"/>
                </a:solidFill>
              </a:rPr>
              <a:t>rint </a:t>
            </a:r>
            <a:r>
              <a:rPr lang="en-US" sz="1200" b="1" dirty="0" smtClean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ervice and/or supply contract as well.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40904" y="1111610"/>
            <a:ext cx="2880320" cy="2291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Cartridge user group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284240" y="1118320"/>
            <a:ext cx="5638962" cy="22244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Suggested marketing activity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5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1052736"/>
            <a:ext cx="9144000" cy="4733702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74601" y="4653136"/>
            <a:ext cx="878988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74600" y="3429000"/>
            <a:ext cx="8789887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79512" y="2204864"/>
            <a:ext cx="8784976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79512" y="1124744"/>
            <a:ext cx="878497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Customers prefer branded products over non-branded ones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build a brand.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The more control you have over the supply chain, the better you can control the quality of the goods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make a cartridge rather than buying </a:t>
            </a:r>
            <a:r>
              <a:rPr lang="en-US" sz="2000" dirty="0" smtClean="0">
                <a:sym typeface="Wingdings" pitchFamily="2" charset="2"/>
              </a:rPr>
              <a:t>it in and buy products only from reputable suppliers.</a:t>
            </a:r>
          </a:p>
          <a:p>
            <a:endParaRPr lang="en-US" sz="2000" dirty="0"/>
          </a:p>
          <a:p>
            <a:r>
              <a:rPr lang="en-US" sz="2000" dirty="0" smtClean="0"/>
              <a:t>Quality products will lead to customer satisfaction and to repeated sales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build quality products.</a:t>
            </a:r>
            <a:endParaRPr lang="en-US" sz="20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Use awareness and quality campaigns in order to grow your market share.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86565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Bildschirmpräsentation (4:3)</PresentationFormat>
  <Paragraphs>174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Standarddesign</vt:lpstr>
      <vt:lpstr>Customer loyalty and growth in the Imaging Aftermarket Moscow May 2013</vt:lpstr>
      <vt:lpstr>Agenda</vt:lpstr>
      <vt:lpstr>The buying process is relatively simple</vt:lpstr>
      <vt:lpstr>Branded and high quality products have the highest chance to get purchased</vt:lpstr>
      <vt:lpstr>Intelligent control over the supply chain helps to deliver consistent quality</vt:lpstr>
      <vt:lpstr>High quality components and toner deliver consistent quality</vt:lpstr>
      <vt:lpstr>Let us have a look at monochrome cartridge customers …</vt:lpstr>
      <vt:lpstr>Use tailored marketing activities </vt:lpstr>
      <vt:lpstr>Summary</vt:lpstr>
      <vt:lpstr>PowerPoint-Präsentation</vt:lpstr>
      <vt:lpstr>PowerPoint-Präsentation</vt:lpstr>
    </vt:vector>
  </TitlesOfParts>
  <Company>DELACAMP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vkappius</dc:creator>
  <cp:lastModifiedBy>vkappius</cp:lastModifiedBy>
  <cp:revision>338</cp:revision>
  <cp:lastPrinted>2012-06-25T11:08:42Z</cp:lastPrinted>
  <dcterms:created xsi:type="dcterms:W3CDTF">2007-03-12T11:51:45Z</dcterms:created>
  <dcterms:modified xsi:type="dcterms:W3CDTF">2013-04-30T08:02:18Z</dcterms:modified>
</cp:coreProperties>
</file>